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 /><Relationship Id="rId2" Type="http://schemas.openxmlformats.org/package/2006/relationships/metadata/core-properties" Target="docProps/core.xml" /><Relationship Id="rId1" Type="http://schemas.openxmlformats.org/officeDocument/2006/relationships/officeDocument" Target="ppt/presentation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5" r:id="rId4"/>
    <p:sldId id="258" r:id="rId5"/>
    <p:sldId id="259" r:id="rId6"/>
    <p:sldId id="266" r:id="rId7"/>
    <p:sldId id="260" r:id="rId8"/>
    <p:sldId id="261" r:id="rId9"/>
    <p:sldId id="262" r:id="rId10"/>
    <p:sldId id="263" r:id="rId11"/>
    <p:sldId id="267" r:id="rId12"/>
    <p:sldId id="264" r:id="rId13"/>
    <p:sldId id="268" r:id="rId14"/>
    <p:sldId id="269" r:id="rId15"/>
    <p:sldId id="270" r:id="rId16"/>
    <p:sldId id="271" r:id="rId17"/>
    <p:sldId id="272" r:id="rId18"/>
    <p:sldId id="274" r:id="rId19"/>
    <p:sldId id="289" r:id="rId20"/>
    <p:sldId id="275" r:id="rId21"/>
    <p:sldId id="273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0" r:id="rId30"/>
    <p:sldId id="288" r:id="rId31"/>
    <p:sldId id="285" r:id="rId32"/>
    <p:sldId id="290" r:id="rId33"/>
    <p:sldId id="291" r:id="rId34"/>
    <p:sldId id="286" r:id="rId35"/>
    <p:sldId id="287" r:id="rId36"/>
    <p:sldId id="28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4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74" d="100"/>
          <a:sy n="74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 /><Relationship Id="rId2" Type="http://schemas.openxmlformats.org/officeDocument/2006/relationships/image" Target="../media/image5.pn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7687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19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00286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27251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392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2534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5079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5851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221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039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8310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39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978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60387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897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7350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50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20" Type="http://schemas.openxmlformats.org/officeDocument/2006/relationships/image" Target="../media/image4.png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3.pn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4830135-3FCE-434A-B35A-68F335AA8618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6AA303-ECCC-475A-AD76-A0634D4482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62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 /><Relationship Id="rId7" Type="http://schemas.openxmlformats.org/officeDocument/2006/relationships/image" Target="../media/image27.png" /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26.png" /><Relationship Id="rId5" Type="http://schemas.openxmlformats.org/officeDocument/2006/relationships/image" Target="../media/image25.png" /><Relationship Id="rId4" Type="http://schemas.openxmlformats.org/officeDocument/2006/relationships/image" Target="../media/image24.png" 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13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 /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7.xml" /><Relationship Id="rId4" Type="http://schemas.openxmlformats.org/officeDocument/2006/relationships/image" Target="../media/image36.png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 /><Relationship Id="rId2" Type="http://schemas.openxmlformats.org/officeDocument/2006/relationships/image" Target="../media/image39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42.pn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 /><Relationship Id="rId2" Type="http://schemas.openxmlformats.org/officeDocument/2006/relationships/image" Target="../media/image44.pn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 /><Relationship Id="rId2" Type="http://schemas.openxmlformats.org/officeDocument/2006/relationships/image" Target="../media/image46.pn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 /><Relationship Id="rId2" Type="http://schemas.openxmlformats.org/officeDocument/2006/relationships/image" Target="../media/image48.pn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1.mp4" /><Relationship Id="rId1" Type="http://schemas.microsoft.com/office/2007/relationships/media" Target="../media/media1.mp4" /><Relationship Id="rId4" Type="http://schemas.openxmlformats.org/officeDocument/2006/relationships/image" Target="../media/image50.png" 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 /><Relationship Id="rId2" Type="http://schemas.openxmlformats.org/officeDocument/2006/relationships/image" Target="../media/image51.pn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 /><Relationship Id="rId2" Type="http://schemas.openxmlformats.org/officeDocument/2006/relationships/video" Target="../media/media2.mp4" /><Relationship Id="rId1" Type="http://schemas.microsoft.com/office/2007/relationships/media" Target="../media/media2.mp4" /><Relationship Id="rId4" Type="http://schemas.openxmlformats.org/officeDocument/2006/relationships/image" Target="../media/image53.png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 /><Relationship Id="rId1" Type="http://schemas.openxmlformats.org/officeDocument/2006/relationships/slideLayout" Target="../slideLayouts/slideLayout7.xml" 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 /><Relationship Id="rId1" Type="http://schemas.openxmlformats.org/officeDocument/2006/relationships/slideLayout" Target="../slideLayouts/slideLayout13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13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 /><Relationship Id="rId1" Type="http://schemas.openxmlformats.org/officeDocument/2006/relationships/slideLayout" Target="../slideLayouts/slideLayout13.xml" 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 /><Relationship Id="rId3" Type="http://schemas.openxmlformats.org/officeDocument/2006/relationships/image" Target="../media/image12.png" /><Relationship Id="rId7" Type="http://schemas.openxmlformats.org/officeDocument/2006/relationships/image" Target="../media/image16.png" /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13.xml" /><Relationship Id="rId6" Type="http://schemas.openxmlformats.org/officeDocument/2006/relationships/image" Target="../media/image15.png" /><Relationship Id="rId5" Type="http://schemas.openxmlformats.org/officeDocument/2006/relationships/image" Target="../media/image14.png" /><Relationship Id="rId10" Type="http://schemas.openxmlformats.org/officeDocument/2006/relationships/image" Target="../media/image19.png" /><Relationship Id="rId4" Type="http://schemas.openxmlformats.org/officeDocument/2006/relationships/image" Target="../media/image13.png" /><Relationship Id="rId9" Type="http://schemas.openxmlformats.org/officeDocument/2006/relationships/image" Target="../media/image18.png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 /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1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2381217" y="1610435"/>
            <a:ext cx="7438030" cy="1640220"/>
          </a:xfrm>
        </p:spPr>
        <p:txBody>
          <a:bodyPr>
            <a:noAutofit/>
          </a:bodyPr>
          <a:lstStyle/>
          <a:p>
            <a:pPr rtl="1"/>
            <a:r>
              <a:rPr lang="fa-IR" sz="3600" dirty="0">
                <a:cs typeface="B Nazanin" panose="00000400000000000000" pitchFamily="2" charset="-78"/>
              </a:rPr>
              <a:t>پروژه‎ی پایانی سیستم‎های کنترل خطی</a:t>
            </a:r>
            <a:br>
              <a:rPr lang="en-US" sz="3600" dirty="0">
                <a:cs typeface="B Nazanin" panose="00000400000000000000" pitchFamily="2" charset="-78"/>
              </a:rPr>
            </a:br>
            <a:r>
              <a:rPr lang="en-US" sz="3600" dirty="0">
                <a:cs typeface="B Nazanin" panose="00000400000000000000" pitchFamily="2" charset="-78"/>
              </a:rPr>
              <a:t>Trajectory tracking of a Segway model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64645" y="3698539"/>
            <a:ext cx="2671173" cy="1624087"/>
          </a:xfrm>
        </p:spPr>
        <p:txBody>
          <a:bodyPr>
            <a:normAutofit fontScale="92500" lnSpcReduction="10000"/>
          </a:bodyPr>
          <a:lstStyle/>
          <a:p>
            <a:pPr rtl="1"/>
            <a:r>
              <a:rPr lang="fa-IR" dirty="0">
                <a:cs typeface="B Nazanin" panose="00000400000000000000" pitchFamily="2" charset="-78"/>
              </a:rPr>
              <a:t>مارال مرداد</a:t>
            </a:r>
          </a:p>
          <a:p>
            <a:pPr rtl="1"/>
            <a:r>
              <a:rPr lang="fa-IR" dirty="0">
                <a:cs typeface="B Nazanin" panose="00000400000000000000" pitchFamily="2" charset="-78"/>
              </a:rPr>
              <a:t>سحرالسادات اسلامی</a:t>
            </a:r>
          </a:p>
          <a:p>
            <a:pPr rtl="1"/>
            <a:r>
              <a:rPr lang="fa-IR" dirty="0">
                <a:cs typeface="B Nazanin" panose="00000400000000000000" pitchFamily="2" charset="-78"/>
              </a:rPr>
              <a:t>نگار سلطان محمدی</a:t>
            </a:r>
          </a:p>
          <a:p>
            <a:pPr rtl="1"/>
            <a:r>
              <a:rPr lang="fa-IR" dirty="0">
                <a:cs typeface="B Nazanin" panose="00000400000000000000" pitchFamily="2" charset="-78"/>
              </a:rPr>
              <a:t>مهشاد علیان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61" y="5542700"/>
            <a:ext cx="969740" cy="1214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9464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0" name="Picture 6" descr="https://lh5.googleusercontent.com/pOgt9Z7KF8dDwHzte-9y4rWbDTj9middHWfkaV9Of6MSl2NGlhXsJcebEYLepA6YKm-aKq5bbRMWMFxcOG873S6Y70DJgM37iAd9Nv48hoFktB_5xS0NfJQtscFtvpppLwjkbV2mde4YX3CmO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6633" y="2162157"/>
            <a:ext cx="4063412" cy="2260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https://lh5.googleusercontent.com/Czx_CFhCgn8_U0fJm6mKI8cku__0vfeiBour5E8CgoV2qQkZkWjgSEQLmvidz179HCYvHi3rbptuPlvSDLFSAWZoHkWP-0T9x54HzcViOGfednYa3Grd45mcoTTaSiViuXrK0m0YrgfI5uvub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918" y="1342261"/>
            <a:ext cx="3156751" cy="678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421321" y="739255"/>
            <a:ext cx="3954929" cy="461665"/>
          </a:xfrm>
          <a:prstGeom prst="rect">
            <a:avLst/>
          </a:prstGeom>
          <a:solidFill>
            <a:srgbClr val="3D342B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2400" b="1" dirty="0">
                <a:solidFill>
                  <a:schemeClr val="bg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ساده سازی معادلات و ماتریس حالت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38463" y="1342985"/>
            <a:ext cx="4307654" cy="67710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r" rtl="1"/>
            <a:r>
              <a:rPr lang="fa-IR" dirty="0">
                <a:solidFill>
                  <a:srgbClr val="000000"/>
                </a:solidFill>
                <a:latin typeface="Calibri" panose="020F0502020204030204" pitchFamily="34" charset="0"/>
              </a:rPr>
              <a:t>                      است. با فرض</a:t>
            </a:r>
            <a:r>
              <a:rPr lang="fa-IR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az-Cyrl-AZ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Ф </a:t>
            </a:r>
            <a:r>
              <a:rPr lang="fa-IR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fa-IR" dirty="0">
                <a:solidFill>
                  <a:srgbClr val="000000"/>
                </a:solidFill>
                <a:latin typeface="Calibri" panose="020F0502020204030204" pitchFamily="34" charset="0"/>
              </a:rPr>
              <a:t>بسیار</a:t>
            </a:r>
            <a:r>
              <a:rPr lang="fa-IR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کوچک داریم:</a:t>
            </a:r>
          </a:p>
          <a:p>
            <a:pPr algn="r" rtl="1"/>
            <a:endParaRPr lang="en-US" sz="2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974" y="1341538"/>
            <a:ext cx="1272143" cy="369332"/>
          </a:xfrm>
          <a:prstGeom prst="rect">
            <a:avLst/>
          </a:prstGeom>
        </p:spPr>
      </p:pic>
      <p:pic>
        <p:nvPicPr>
          <p:cNvPr id="6148" name="Picture 4" descr="https://lh5.googleusercontent.com/ocjW3rnbbIikM3k_eeISfQ-cZ4f0-SQWcsmotg8O0Q7V2cW29vd3fxjy2SZ9JsKmUwhYTuLjUlES2ieNKzPdMsR-kVDJu14BSx-22Or1Y_KkquwwZ9Llh4tDTO-WK7uzrBmdo3AhAyo15WqS2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94" y="2162157"/>
            <a:ext cx="5710369" cy="2259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lh4.googleusercontent.com/m3K0tgKOtrw5wm_GR4I6pbUuUYGpzuGtAzq5F0kmiiqIAOfjeXFulf2R3z75DVBY1D7pZXKH78IeOGsJZ2Fkl3tKioT7eoVvHjwQV5utbcdvPxzF2tCXmTUFAyJr96Sl5MgkLXkAuQIpSwXvNw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8094" y="4516803"/>
            <a:ext cx="2608016" cy="841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3.googleusercontent.com/byiZspjZLCnJDi6aML61gCbGqSw5IFF_PmWRnNamUNSmQ1ADuj85kaddVS8L1Dem0lGaPfkT5bcg1C4e5APVQiE_OB4Q3tQXgkiFVntP4pEPdMBC8whQ6g5RkNfXwQhNtg5swMyYaze5SMYev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3703" y="4516803"/>
            <a:ext cx="3762941" cy="1625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163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26535"/>
            <a:ext cx="12191999" cy="849526"/>
          </a:xfrm>
          <a:solidFill>
            <a:srgbClr val="3D342B"/>
          </a:solidFill>
        </p:spPr>
        <p:txBody>
          <a:bodyPr/>
          <a:lstStyle/>
          <a:p>
            <a:pPr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طراحی جبران ساز ها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220051" y="4085690"/>
            <a:ext cx="575189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>
                <a:cs typeface="B Nazanin" panose="00000400000000000000" pitchFamily="2" charset="-78"/>
              </a:rPr>
              <a:t>جبران ساز به طور جداگانه برای کنترل کردن زاویه و سرعت</a:t>
            </a:r>
          </a:p>
          <a:p>
            <a:pPr algn="ctr" rtl="1"/>
            <a:r>
              <a:rPr lang="fa-IR" sz="2400" dirty="0">
                <a:cs typeface="B Nazanin" panose="00000400000000000000" pitchFamily="2" charset="-78"/>
              </a:rPr>
              <a:t>طراحی شده است.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44661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8870" y="747550"/>
            <a:ext cx="10669653" cy="587518"/>
          </a:xfrm>
          <a:solidFill>
            <a:srgbClr val="3D342B"/>
          </a:solidFill>
        </p:spPr>
        <p:txBody>
          <a:bodyPr/>
          <a:lstStyle/>
          <a:p>
            <a:pPr algn="ctr" rtl="1"/>
            <a:r>
              <a:rPr lang="fa-IR" b="1" i="1" dirty="0">
                <a:solidFill>
                  <a:schemeClr val="bg1"/>
                </a:solidFill>
                <a:cs typeface="B Nazanin" panose="00000400000000000000" pitchFamily="2" charset="-78"/>
              </a:rPr>
              <a:t>کنترلر زاویه</a:t>
            </a:r>
            <a:endParaRPr lang="en-US" b="1" i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084112" y="2164975"/>
                <a:ext cx="5067005" cy="28866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r" rtl="1">
                  <a:buFont typeface="Courier New" panose="02070309020205020404" pitchFamily="49" charset="0"/>
                  <a:buChar char="o"/>
                </a:pPr>
                <a:r>
                  <a:rPr lang="fa-IR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B Nazanin" panose="00000400000000000000" pitchFamily="2" charset="-78"/>
                  </a:rPr>
                  <a:t> </a:t>
                </a:r>
                <a:r>
                  <a:rPr lang="fa-IR" dirty="0">
                    <a:solidFill>
                      <a:srgbClr val="000000"/>
                    </a:solidFill>
                    <a:latin typeface="Calibri" panose="020F0502020204030204" pitchFamily="34" charset="0"/>
                    <a:cs typeface="B Nazanin" panose="00000400000000000000" pitchFamily="2" charset="-78"/>
                  </a:rPr>
                  <a:t> یک شاخه‎ی سمت راست به ازای جمیع مقادیر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B Nazanin" panose="00000400000000000000" pitchFamily="2" charset="-78"/>
                  </a:rPr>
                  <a:t>k</a:t>
                </a:r>
                <a:r>
                  <a:rPr lang="fa-IR" dirty="0">
                    <a:solidFill>
                      <a:srgbClr val="000000"/>
                    </a:solidFill>
                    <a:latin typeface="Calibri" panose="020F0502020204030204" pitchFamily="34" charset="0"/>
                    <a:cs typeface="B Nazanin" panose="00000400000000000000" pitchFamily="2" charset="-78"/>
                  </a:rPr>
                  <a:t> وجود دارد. پس </a:t>
                </a:r>
                <a:r>
                  <a:rPr lang="fa-IR" b="0" i="0" u="none" strike="noStrike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cs typeface="B Nazanin" panose="00000400000000000000" pitchFamily="2" charset="-78"/>
                  </a:rPr>
                  <a:t>سیستم ناپایدار است.</a:t>
                </a:r>
              </a:p>
              <a:p>
                <a:pPr marL="285750" indent="-285750" algn="r" rtl="1">
                  <a:buFont typeface="Courier New" panose="02070309020205020404" pitchFamily="49" charset="0"/>
                  <a:buChar char="o"/>
                </a:pPr>
                <a:r>
                  <a:rPr lang="fa-IR" dirty="0">
                    <a:solidFill>
                      <a:srgbClr val="000000"/>
                    </a:solidFill>
                    <a:latin typeface="Calibri" panose="020F0502020204030204" pitchFamily="34" charset="0"/>
                    <a:cs typeface="B Nazanin" panose="00000400000000000000" pitchFamily="2" charset="-78"/>
                  </a:rPr>
                  <a:t>هدف رسیدن به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B Nazanin" panose="00000400000000000000" pitchFamily="2" charset="-78"/>
                  </a:rPr>
                  <a:t>overshoot</a:t>
                </a:r>
                <a:r>
                  <a:rPr lang="fa-IR" dirty="0">
                    <a:solidFill>
                      <a:srgbClr val="000000"/>
                    </a:solidFill>
                    <a:latin typeface="Calibri" panose="020F0502020204030204" pitchFamily="34" charset="0"/>
                    <a:cs typeface="B Nazanin" panose="00000400000000000000" pitchFamily="2" charset="-78"/>
                  </a:rPr>
                  <a:t> و </a:t>
                </a:r>
                <a:r>
                  <a:rPr lang="en-US" dirty="0">
                    <a:solidFill>
                      <a:srgbClr val="000000"/>
                    </a:solidFill>
                    <a:latin typeface="Calibri" panose="020F0502020204030204" pitchFamily="34" charset="0"/>
                    <a:cs typeface="B Nazanin" panose="00000400000000000000" pitchFamily="2" charset="-78"/>
                  </a:rPr>
                  <a:t>settling time</a:t>
                </a:r>
                <a:r>
                  <a:rPr lang="fa-IR" dirty="0">
                    <a:solidFill>
                      <a:srgbClr val="000000"/>
                    </a:solidFill>
                    <a:latin typeface="Calibri" panose="020F0502020204030204" pitchFamily="34" charset="0"/>
                    <a:cs typeface="B Nazanin" panose="00000400000000000000" pitchFamily="2" charset="-78"/>
                  </a:rPr>
                  <a:t> مناسب است.</a:t>
                </a:r>
              </a:p>
              <a:p>
                <a:pPr marL="285750" indent="-285750" algn="r" rtl="1">
                  <a:buFont typeface="Courier New" panose="02070309020205020404" pitchFamily="49" charset="0"/>
                  <a:buChar char="o"/>
                </a:pPr>
                <a:r>
                  <a:rPr lang="en-US" dirty="0">
                    <a:cs typeface="B Nazanin" panose="00000400000000000000" pitchFamily="2" charset="-78"/>
                  </a:rPr>
                  <a:t>overshoot =10 </a:t>
                </a:r>
                <a:r>
                  <a:rPr lang="fa-IR" dirty="0">
                    <a:cs typeface="B Nazanin" panose="00000400000000000000" pitchFamily="2" charset="-78"/>
                  </a:rPr>
                  <a:t> و </a:t>
                </a:r>
                <a:r>
                  <a:rPr lang="en-US" dirty="0">
                    <a:cs typeface="B Nazanin" panose="00000400000000000000" pitchFamily="2" charset="-78"/>
                  </a:rPr>
                  <a:t>settling time=1s</a:t>
                </a:r>
                <a:endParaRPr lang="fa-IR" dirty="0">
                  <a:cs typeface="B Nazanin" panose="00000400000000000000" pitchFamily="2" charset="-78"/>
                </a:endParaRPr>
              </a:p>
              <a:p>
                <a:pPr marL="285750" indent="-285750" algn="r" rtl="1">
                  <a:buFont typeface="Courier New" panose="02070309020205020404" pitchFamily="49" charset="0"/>
                  <a:buChar char="o"/>
                </a:pPr>
                <a:r>
                  <a:rPr lang="fa-IR" dirty="0">
                    <a:cs typeface="B Nazanin" panose="00000400000000000000" pitchFamily="2" charset="-78"/>
                  </a:rPr>
                  <a:t>برای رسیدن به مقادیر مطلوب بالا سیستم را با یک سیستم مرتبه 2 استاندارد تقریب میزنیم و به قطب های مطلوب زیر می رسیم.</a:t>
                </a:r>
              </a:p>
              <a:p>
                <a:pPr rt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a-IR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B Nazanin" panose="00000400000000000000" pitchFamily="2" charset="-78"/>
                            </a:rPr>
                            <m:t>1,2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B Nazanin" panose="00000400000000000000" pitchFamily="2" charset="-78"/>
                        </a:rPr>
                        <m:t>=−6.43 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B Nazanin" panose="00000400000000000000" pitchFamily="2" charset="-78"/>
                        </a:rPr>
                        <m:t>0.597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  <a:cs typeface="B Nazanin" panose="00000400000000000000" pitchFamily="2" charset="-78"/>
                </a:endParaRPr>
              </a:p>
              <a:p>
                <a:pPr marL="285750" indent="-285750" algn="r" rtl="1">
                  <a:buFont typeface="Courier New" panose="02070309020205020404" pitchFamily="49" charset="0"/>
                  <a:buChar char="o"/>
                </a:pPr>
                <a:r>
                  <a:rPr lang="fa-IR" dirty="0">
                    <a:cs typeface="B Nazanin" panose="00000400000000000000" pitchFamily="2" charset="-78"/>
                  </a:rPr>
                  <a:t> یک کنترلر </a:t>
                </a:r>
                <a:r>
                  <a:rPr lang="en-US" dirty="0">
                    <a:cs typeface="B Nazanin" panose="00000400000000000000" pitchFamily="2" charset="-78"/>
                  </a:rPr>
                  <a:t>PID</a:t>
                </a:r>
                <a:r>
                  <a:rPr lang="fa-IR" dirty="0">
                    <a:cs typeface="B Nazanin" panose="00000400000000000000" pitchFamily="2" charset="-78"/>
                  </a:rPr>
                  <a:t> با قطب های غالب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1,2</m:t>
                        </m:r>
                      </m:sub>
                    </m:sSub>
                  </m:oMath>
                </a14:m>
                <a:r>
                  <a:rPr lang="fa-IR" dirty="0">
                    <a:cs typeface="B Nazanin" panose="00000400000000000000" pitchFamily="2" charset="-78"/>
                  </a:rPr>
                  <a:t> طراحی می کنیم. (با اعمال شرط زاویه و مطابق معدلات اسلاید بعد)</a:t>
                </a:r>
              </a:p>
              <a:p>
                <a:pPr marL="285750" indent="-285750" algn="r" rtl="1">
                  <a:buFont typeface="Courier New" panose="02070309020205020404" pitchFamily="49" charset="0"/>
                  <a:buChar char="o"/>
                </a:pP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4112" y="2164975"/>
                <a:ext cx="5067005" cy="2886688"/>
              </a:xfrm>
              <a:prstGeom prst="rect">
                <a:avLst/>
              </a:prstGeom>
              <a:blipFill rotWithShape="0">
                <a:blip r:embed="rId2"/>
                <a:stretch>
                  <a:fillRect l="-1564" t="-2110" r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265" y="1335068"/>
            <a:ext cx="4027866" cy="432133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015413" y="5656403"/>
            <a:ext cx="3163569" cy="436064"/>
          </a:xfrm>
        </p:spPr>
        <p:txBody>
          <a:bodyPr>
            <a:normAutofit fontScale="92500"/>
          </a:bodyPr>
          <a:lstStyle/>
          <a:p>
            <a:pPr algn="ctr" rtl="1"/>
            <a:r>
              <a:rPr lang="en-US" sz="1800" dirty="0" err="1">
                <a:cs typeface="B Nazanin" panose="00000400000000000000" pitchFamily="2" charset="-78"/>
              </a:rPr>
              <a:t>Rootlocus</a:t>
            </a:r>
            <a:r>
              <a:rPr lang="en-US" sz="1800" dirty="0">
                <a:cs typeface="B Nazanin" panose="00000400000000000000" pitchFamily="2" charset="-78"/>
              </a:rPr>
              <a:t> </a:t>
            </a:r>
            <a:r>
              <a:rPr lang="fa-IR" sz="1800" dirty="0">
                <a:cs typeface="B Nazanin" panose="00000400000000000000" pitchFamily="2" charset="-78"/>
              </a:rPr>
              <a:t> و پاسخ پله زاویه بدون کنترلر</a:t>
            </a:r>
            <a:endParaRPr lang="en-US" sz="1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9762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lh3.googleusercontent.com/j72cxM-E11Xgbs6nuj6tiWYmJG9nwnzMM8zFgHTTIBRDfCkinWASky7MbEkF7kU-7pDKQ9sKdmfpXqdVpB6d9OFOpL-nvoBOB557-1NDwr_3f69SC7_wj6ac1An62cj20RaxFFw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19" y="712548"/>
            <a:ext cx="9000373" cy="5453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361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68617" y="2560491"/>
            <a:ext cx="489397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دیگر به ازای تمامی مقادیر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k</a:t>
            </a:r>
            <a:r>
              <a:rPr lang="fa-IR" dirty="0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شاخه در سمت راست نخواهیم داشت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>
                <a:cs typeface="B Nazanin" panose="00000400000000000000" pitchFamily="2" charset="-78"/>
              </a:rPr>
              <a:t>تقریب کاملا دقیق نبوده است. پس با تشکیل سیستم حلقه بسته مقادیر </a:t>
            </a:r>
            <a:r>
              <a:rPr lang="en-US" dirty="0">
                <a:cs typeface="B Nazanin" panose="00000400000000000000" pitchFamily="2" charset="-78"/>
              </a:rPr>
              <a:t>overshoot</a:t>
            </a:r>
            <a:r>
              <a:rPr lang="fa-IR" dirty="0">
                <a:cs typeface="B Nazanin" panose="00000400000000000000" pitchFamily="2" charset="-78"/>
              </a:rPr>
              <a:t> و </a:t>
            </a:r>
            <a:r>
              <a:rPr lang="en-US" dirty="0">
                <a:cs typeface="B Nazanin" panose="00000400000000000000" pitchFamily="2" charset="-78"/>
              </a:rPr>
              <a:t>settling time</a:t>
            </a:r>
            <a:r>
              <a:rPr lang="fa-IR" dirty="0">
                <a:cs typeface="B Nazanin" panose="00000400000000000000" pitchFamily="2" charset="-78"/>
              </a:rPr>
              <a:t> در حد مطلوب نیستند.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>
                <a:cs typeface="B Nazanin" panose="00000400000000000000" pitchFamily="2" charset="-78"/>
              </a:rPr>
              <a:t>ضرایب </a:t>
            </a:r>
            <a:r>
              <a:rPr lang="en-US" dirty="0">
                <a:cs typeface="B Nazanin" panose="00000400000000000000" pitchFamily="2" charset="-78"/>
              </a:rPr>
              <a:t>PID</a:t>
            </a:r>
            <a:r>
              <a:rPr lang="fa-IR" dirty="0">
                <a:cs typeface="B Nazanin" panose="00000400000000000000" pitchFamily="2" charset="-78"/>
              </a:rPr>
              <a:t> را خودمان دستی</a:t>
            </a:r>
            <a:r>
              <a:rPr lang="en-US" dirty="0">
                <a:cs typeface="B Nazanin" panose="00000400000000000000" pitchFamily="2" charset="-78"/>
              </a:rPr>
              <a:t>tune </a:t>
            </a:r>
            <a:r>
              <a:rPr lang="fa-IR" dirty="0">
                <a:cs typeface="B Nazanin" panose="00000400000000000000" pitchFamily="2" charset="-78"/>
              </a:rPr>
              <a:t> می‎کنیم تا به میزان </a:t>
            </a:r>
            <a:r>
              <a:rPr lang="en-US" dirty="0">
                <a:cs typeface="B Nazanin" panose="00000400000000000000" pitchFamily="2" charset="-78"/>
              </a:rPr>
              <a:t>overshoot</a:t>
            </a:r>
            <a:r>
              <a:rPr lang="fa-IR" dirty="0">
                <a:cs typeface="B Nazanin" panose="00000400000000000000" pitchFamily="2" charset="-78"/>
              </a:rPr>
              <a:t> و</a:t>
            </a:r>
            <a:r>
              <a:rPr lang="en-US" dirty="0">
                <a:cs typeface="B Nazanin" panose="00000400000000000000" pitchFamily="2" charset="-78"/>
              </a:rPr>
              <a:t>settling time  </a:t>
            </a:r>
            <a:r>
              <a:rPr lang="fa-IR" dirty="0">
                <a:cs typeface="B Nazanin" panose="00000400000000000000" pitchFamily="2" charset="-78"/>
              </a:rPr>
              <a:t> مطلوب برسیم.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695" y="873915"/>
            <a:ext cx="4032134" cy="4511966"/>
          </a:xfrm>
          <a:prstGeom prst="rect">
            <a:avLst/>
          </a:prstGeom>
        </p:spPr>
      </p:pic>
      <p:sp>
        <p:nvSpPr>
          <p:cNvPr id="3" name="Text Placeholder 2"/>
          <p:cNvSpPr txBox="1">
            <a:spLocks/>
          </p:cNvSpPr>
          <p:nvPr/>
        </p:nvSpPr>
        <p:spPr>
          <a:xfrm>
            <a:off x="6817977" y="5385881"/>
            <a:ext cx="3163569" cy="4360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en-US" sz="1800" dirty="0" err="1">
                <a:cs typeface="B Nazanin" panose="00000400000000000000" pitchFamily="2" charset="-78"/>
              </a:rPr>
              <a:t>Rootlocus</a:t>
            </a:r>
            <a:r>
              <a:rPr lang="en-US" sz="1800" dirty="0">
                <a:cs typeface="B Nazanin" panose="00000400000000000000" pitchFamily="2" charset="-78"/>
              </a:rPr>
              <a:t> </a:t>
            </a:r>
            <a:r>
              <a:rPr lang="fa-IR" sz="1800" dirty="0">
                <a:cs typeface="B Nazanin" panose="00000400000000000000" pitchFamily="2" charset="-78"/>
              </a:rPr>
              <a:t> و پاسخ پله زاویه با کنترلر</a:t>
            </a:r>
            <a:endParaRPr lang="en-US" sz="1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9200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https://lh3.googleusercontent.com/q997PeWbKgQYlW7JGq0_7Z0nHsI6d6xbDmHSRysQ8RyNwc6a0wRvWVeo4Iaos9Uzme3CxNeoXg3m2Q0D-UfYqKcw3-yVK-sEe8A_KTqrIMpAEAfU8HhaOsKdPynwiP3cK8pzfLv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625" y="682581"/>
            <a:ext cx="9018214" cy="4531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/>
          <p:cNvSpPr txBox="1">
            <a:spLocks/>
          </p:cNvSpPr>
          <p:nvPr/>
        </p:nvSpPr>
        <p:spPr>
          <a:xfrm>
            <a:off x="4032847" y="5318974"/>
            <a:ext cx="3709770" cy="810472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en-US" sz="1800" dirty="0">
                <a:cs typeface="B Nazanin" panose="00000400000000000000" pitchFamily="2" charset="-78"/>
              </a:rPr>
              <a:t> </a:t>
            </a:r>
            <a:r>
              <a:rPr lang="fa-IR" sz="1800" dirty="0">
                <a:cs typeface="B Nazanin" panose="00000400000000000000" pitchFamily="2" charset="-78"/>
              </a:rPr>
              <a:t> پاسخ پله زاویه با کنترل </a:t>
            </a:r>
            <a:r>
              <a:rPr lang="en-US" sz="1800" dirty="0">
                <a:cs typeface="B Nazanin" panose="00000400000000000000" pitchFamily="2" charset="-78"/>
              </a:rPr>
              <a:t>PID</a:t>
            </a:r>
            <a:r>
              <a:rPr lang="fa-IR" sz="1800" dirty="0">
                <a:cs typeface="B Nazanin" panose="00000400000000000000" pitchFamily="2" charset="-78"/>
              </a:rPr>
              <a:t> تئوری</a:t>
            </a:r>
          </a:p>
          <a:p>
            <a:pPr marL="0" indent="0" algn="ctr" rtl="1">
              <a:buNone/>
            </a:pPr>
            <a:r>
              <a:rPr lang="fa-IR" sz="1800" dirty="0">
                <a:cs typeface="B Nazanin" panose="00000400000000000000" pitchFamily="2" charset="-78"/>
              </a:rPr>
              <a:t>و با کنترل </a:t>
            </a:r>
            <a:r>
              <a:rPr lang="en-US" sz="1800" dirty="0">
                <a:cs typeface="B Nazanin" panose="00000400000000000000" pitchFamily="2" charset="-78"/>
              </a:rPr>
              <a:t>PID tuner</a:t>
            </a:r>
          </a:p>
        </p:txBody>
      </p:sp>
    </p:spTree>
    <p:extLst>
      <p:ext uri="{BB962C8B-B14F-4D97-AF65-F5344CB8AC3E}">
        <p14:creationId xmlns:p14="http://schemas.microsoft.com/office/powerpoint/2010/main" val="253420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08338" y="757117"/>
            <a:ext cx="10728101" cy="587518"/>
          </a:xfrm>
          <a:prstGeom prst="rect">
            <a:avLst/>
          </a:prstGeom>
          <a:solidFill>
            <a:srgbClr val="3D342B"/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rtl="1"/>
            <a:r>
              <a:rPr lang="fa-IR" sz="3200" b="1" i="1" dirty="0">
                <a:solidFill>
                  <a:schemeClr val="bg1"/>
                </a:solidFill>
                <a:cs typeface="B Nazanin" panose="00000400000000000000" pitchFamily="2" charset="-78"/>
              </a:rPr>
              <a:t>کنترلر سرعت</a:t>
            </a:r>
            <a:endParaRPr lang="en-US" sz="3200" b="1" i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2050" name="Picture 2" descr="https://lh4.googleusercontent.com/_ZOSf_inCpEQYnIChhw_ZZYYpKUDVFgt7_KddDSpBIU_22feZFuOrFd5e3ketKjVs3aQ7yGbfM-8dgXygQrOF0rUsMZkAqn-XX3U8lTwakN8VA95w3XmPag72f10BnWX6AX0ZN3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230" y="1797401"/>
            <a:ext cx="5241324" cy="28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 Placeholder 2"/>
          <p:cNvSpPr txBox="1">
            <a:spLocks/>
          </p:cNvSpPr>
          <p:nvPr/>
        </p:nvSpPr>
        <p:spPr>
          <a:xfrm>
            <a:off x="7139108" y="4674019"/>
            <a:ext cx="3163569" cy="43606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 rtl="1">
              <a:buNone/>
            </a:pPr>
            <a:r>
              <a:rPr lang="en-US" sz="1800" dirty="0" err="1">
                <a:cs typeface="B Nazanin" panose="00000400000000000000" pitchFamily="2" charset="-78"/>
              </a:rPr>
              <a:t>Rootlocus</a:t>
            </a:r>
            <a:r>
              <a:rPr lang="en-US" sz="1800" dirty="0">
                <a:cs typeface="B Nazanin" panose="00000400000000000000" pitchFamily="2" charset="-78"/>
              </a:rPr>
              <a:t> </a:t>
            </a:r>
            <a:r>
              <a:rPr lang="fa-IR" sz="1800" dirty="0">
                <a:cs typeface="B Nazanin" panose="00000400000000000000" pitchFamily="2" charset="-78"/>
              </a:rPr>
              <a:t> سرعت بدون کنترلر</a:t>
            </a:r>
            <a:endParaRPr lang="en-US" sz="1800" dirty="0"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8338" y="2635545"/>
            <a:ext cx="53918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یک شاخه‎ی سمت راست به ازای جمیع مقادیر 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k</a:t>
            </a:r>
            <a:r>
              <a:rPr lang="fa-IR" dirty="0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و یک صفر سمت راست وجود دارد. پس سیستم ناپایدار است.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r>
              <a:rPr lang="fa-IR" dirty="0">
                <a:cs typeface="B Nazanin" panose="00000400000000000000" pitchFamily="2" charset="-78"/>
              </a:rPr>
              <a:t>این تابع تبدیل قابل کنترل فقط با کنترل</a:t>
            </a:r>
            <a:r>
              <a:rPr lang="en-US" dirty="0">
                <a:cs typeface="B Nazanin" panose="00000400000000000000" pitchFamily="2" charset="-78"/>
              </a:rPr>
              <a:t>PID </a:t>
            </a:r>
            <a:r>
              <a:rPr lang="fa-IR" dirty="0">
                <a:cs typeface="B Nazanin" panose="00000400000000000000" pitchFamily="2" charset="-78"/>
              </a:rPr>
              <a:t> نمی باشد.</a:t>
            </a:r>
          </a:p>
          <a:p>
            <a:pPr marL="285750" indent="-285750" algn="r" rtl="1">
              <a:buFont typeface="Courier New" panose="02070309020205020404" pitchFamily="49" charset="0"/>
              <a:buChar char="o"/>
            </a:pP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756390864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349284" y="786187"/>
            <a:ext cx="5087155" cy="5875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en-US" sz="2400" b="1" i="1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2400" b="1" i="1" dirty="0">
                <a:solidFill>
                  <a:schemeClr val="bg1"/>
                </a:solidFill>
                <a:cs typeface="B Nazanin" panose="00000400000000000000" pitchFamily="2" charset="-78"/>
              </a:rPr>
              <a:t>کنترل سرعت با روش </a:t>
            </a:r>
            <a:r>
              <a:rPr lang="en-US" sz="2400" b="1" i="1" dirty="0">
                <a:solidFill>
                  <a:schemeClr val="bg1"/>
                </a:solidFill>
                <a:cs typeface="B Nazanin" panose="00000400000000000000" pitchFamily="2" charset="-78"/>
              </a:rPr>
              <a:t>root locus shaping</a:t>
            </a:r>
          </a:p>
        </p:txBody>
      </p:sp>
      <p:sp>
        <p:nvSpPr>
          <p:cNvPr id="4" name="Rectangle 3"/>
          <p:cNvSpPr/>
          <p:nvPr/>
        </p:nvSpPr>
        <p:spPr>
          <a:xfrm>
            <a:off x="2382591" y="2112486"/>
            <a:ext cx="6914506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b="1" dirty="0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گام های حل:</a:t>
            </a:r>
          </a:p>
          <a:p>
            <a:pPr marL="400050" indent="-400050" algn="r" rtl="1">
              <a:buFont typeface="+mj-lt"/>
              <a:buAutoNum type="romanUcPeriod"/>
            </a:pPr>
            <a:r>
              <a:rPr lang="fa-IR" dirty="0">
                <a:cs typeface="B Nazanin" panose="00000400000000000000" pitchFamily="2" charset="-78"/>
              </a:rPr>
              <a:t>با اضافه کردن صفر و قطب های مناسب شاخه ی سمت راست تابع تبدیل را طوری تغییر دادیم که از سمت راست شروع شود و در نهایت به سمت چپ ختم شود.</a:t>
            </a:r>
          </a:p>
          <a:p>
            <a:pPr marL="400050" indent="-400050" algn="r" rtl="1">
              <a:buFont typeface="+mj-lt"/>
              <a:buAutoNum type="romanUcPeriod"/>
            </a:pPr>
            <a:r>
              <a:rPr lang="fa-IR" dirty="0">
                <a:cs typeface="B Nazanin" panose="00000400000000000000" pitchFamily="2" charset="-78"/>
              </a:rPr>
              <a:t> روی سیستم پایدار شده برای رسیدن به </a:t>
            </a:r>
            <a:r>
              <a:rPr lang="en-US" dirty="0">
                <a:cs typeface="B Nazanin" panose="00000400000000000000" pitchFamily="2" charset="-78"/>
              </a:rPr>
              <a:t>overshoot </a:t>
            </a:r>
            <a:r>
              <a:rPr lang="fa-IR" dirty="0">
                <a:cs typeface="B Nazanin" panose="00000400000000000000" pitchFamily="2" charset="-78"/>
              </a:rPr>
              <a:t> و</a:t>
            </a:r>
            <a:r>
              <a:rPr lang="en-US" dirty="0" err="1">
                <a:cs typeface="B Nazanin" panose="00000400000000000000" pitchFamily="2" charset="-78"/>
              </a:rPr>
              <a:t>Ts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 مطلوبمان از کنترل </a:t>
            </a:r>
            <a:r>
              <a:rPr lang="en-US" dirty="0">
                <a:cs typeface="B Nazanin" panose="00000400000000000000" pitchFamily="2" charset="-78"/>
              </a:rPr>
              <a:t>PID </a:t>
            </a:r>
            <a:r>
              <a:rPr lang="fa-IR" dirty="0">
                <a:cs typeface="B Nazanin" panose="00000400000000000000" pitchFamily="2" charset="-78"/>
              </a:rPr>
              <a:t>استفاده کردیم.</a:t>
            </a:r>
          </a:p>
          <a:p>
            <a:pPr algn="ctr" rtl="1"/>
            <a:endParaRPr lang="fa-IR" sz="2000" b="1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algn="ctr" rtl="1"/>
            <a:endParaRPr lang="fa-IR" sz="2000" b="1" dirty="0">
              <a:solidFill>
                <a:srgbClr val="FF0000"/>
              </a:solidFill>
              <a:cs typeface="B Nazanin" panose="00000400000000000000" pitchFamily="2" charset="-78"/>
            </a:endParaRPr>
          </a:p>
          <a:p>
            <a:pPr algn="ctr" rtl="1"/>
            <a:r>
              <a:rPr lang="fa-IR" sz="2000" b="1" dirty="0">
                <a:solidFill>
                  <a:srgbClr val="FF0000"/>
                </a:solidFill>
                <a:cs typeface="B Nazanin" panose="00000400000000000000" pitchFamily="2" charset="-78"/>
              </a:rPr>
              <a:t>روش نامناسب برای کنترل</a:t>
            </a:r>
            <a:endParaRPr lang="en-US" sz="2000" b="1" dirty="0">
              <a:solidFill>
                <a:srgbClr val="FF0000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6619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7057623" y="786187"/>
            <a:ext cx="4378816" cy="587518"/>
          </a:xfrm>
          <a:prstGeom prst="rect">
            <a:avLst/>
          </a:prstGeom>
          <a:solidFill>
            <a:schemeClr val="tx1"/>
          </a:solidFill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 cap="none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 rtl="1"/>
            <a:r>
              <a:rPr lang="en-US" sz="2400" b="1" i="1" dirty="0">
                <a:solidFill>
                  <a:schemeClr val="bg1"/>
                </a:solidFill>
                <a:cs typeface="B Nazanin" panose="00000400000000000000" pitchFamily="2" charset="-78"/>
              </a:rPr>
              <a:t> </a:t>
            </a:r>
            <a:r>
              <a:rPr lang="fa-IR" sz="2400" b="1" i="1" dirty="0">
                <a:solidFill>
                  <a:schemeClr val="bg1"/>
                </a:solidFill>
                <a:cs typeface="B Nazanin" panose="00000400000000000000" pitchFamily="2" charset="-78"/>
              </a:rPr>
              <a:t>کنترل سرعت با روش </a:t>
            </a:r>
            <a:r>
              <a:rPr lang="en-US" sz="2400" b="1" i="1" dirty="0">
                <a:solidFill>
                  <a:schemeClr val="bg1"/>
                </a:solidFill>
                <a:cs typeface="B Nazanin" panose="00000400000000000000" pitchFamily="2" charset="-78"/>
              </a:rPr>
              <a:t>state feedback</a:t>
            </a:r>
          </a:p>
        </p:txBody>
      </p:sp>
      <p:pic>
        <p:nvPicPr>
          <p:cNvPr id="4098" name="Picture 2" descr="https://lh4.googleusercontent.com/mtY_DQfR4qOhMMaCriw5adyO-4SUxZzPkMSXUcGX9NGttcTaoKJ7MTbm52JXW_cRIoj-Y7dwwXAd7J3m_LnuPPyNzaD1Yd6A9gm_u80d-kmpqzIfc81UpDfAkz3gcShonKjABNI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4453" y="1373705"/>
            <a:ext cx="3146259" cy="115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7690711" y="1545347"/>
                <a:ext cx="3501029" cy="40438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 rtl="1"/>
                <a:r>
                  <a:rPr lang="fa-IR" sz="2000" b="1" dirty="0">
                    <a:solidFill>
                      <a:srgbClr val="000000"/>
                    </a:solidFill>
                    <a:latin typeface="Calibri" panose="020F0502020204030204" pitchFamily="34" charset="0"/>
                    <a:cs typeface="B Nazanin" panose="00000400000000000000" pitchFamily="2" charset="-78"/>
                  </a:rPr>
                  <a:t>گام های حل:</a:t>
                </a:r>
              </a:p>
              <a:p>
                <a:pPr marL="400050" indent="-400050" algn="r" rtl="1">
                  <a:buFont typeface="+mj-lt"/>
                  <a:buAutoNum type="romanUcPeriod"/>
                </a:pPr>
                <a:r>
                  <a:rPr lang="fa-IR" dirty="0">
                    <a:cs typeface="B Nazanin" panose="00000400000000000000" pitchFamily="2" charset="-78"/>
                  </a:rPr>
                  <a:t>سیستم فیدبک مطابق شکل رو به روست.</a:t>
                </a:r>
              </a:p>
              <a:p>
                <a:pPr algn="r" rtl="1"/>
                <a:endParaRPr lang="fa-IR" dirty="0">
                  <a:cs typeface="B Nazanin" panose="00000400000000000000" pitchFamily="2" charset="-78"/>
                </a:endParaRPr>
              </a:p>
              <a:p>
                <a:pPr marL="400050" indent="-400050" algn="r" rtl="1">
                  <a:buFont typeface="+mj-lt"/>
                  <a:buAutoNum type="romanUcPeriod" startAt="2"/>
                </a:pPr>
                <a:r>
                  <a:rPr lang="fa-IR" dirty="0">
                    <a:cs typeface="B Nazanin" panose="00000400000000000000" pitchFamily="2" charset="-78"/>
                  </a:rPr>
                  <a:t> حال قرار می دهیم:</a:t>
                </a:r>
                <a:r>
                  <a:rPr lang="en-US" dirty="0">
                    <a:cs typeface="B Nazanin" panose="00000400000000000000" pitchFamily="2" charset="-78"/>
                  </a:rPr>
                  <a:t>  </a:t>
                </a:r>
                <a:r>
                  <a:rPr lang="fa-IR" dirty="0">
                    <a:cs typeface="B Nazanin" panose="00000400000000000000" pitchFamily="2" charset="-78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𝑢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𝑥</m:t>
                    </m:r>
                  </m:oMath>
                </a14:m>
                <a:r>
                  <a:rPr lang="fa-IR" b="0" dirty="0">
                    <a:cs typeface="B Nazanin" panose="00000400000000000000" pitchFamily="2" charset="-78"/>
                  </a:rPr>
                  <a:t>      در نتیجه خواهیم داشت:</a:t>
                </a:r>
                <a:r>
                  <a:rPr lang="en-US" b="0" dirty="0">
                    <a:cs typeface="B Nazanin" panose="00000400000000000000" pitchFamily="2" charset="-78"/>
                  </a:rPr>
                  <a:t>                  </a:t>
                </a:r>
                <a:r>
                  <a:rPr lang="fa-IR" b="0" dirty="0">
                    <a:cs typeface="B Nazanin" panose="00000400000000000000" pitchFamily="2" charset="-78"/>
                  </a:rPr>
                  <a:t> 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fa-IR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𝑥</m:t>
                        </m:r>
                      </m:e>
                    </m:acc>
                    <m:r>
                      <a:rPr lang="fa-IR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𝐵</m:t>
                        </m:r>
                        <m:acc>
                          <m:accPr>
                            <m:chr m:val="⃗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cs typeface="B Nazanin" panose="00000400000000000000" pitchFamily="2" charset="-78"/>
                              </a:rPr>
                              <m:t>𝑘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𝐵𝑟</m:t>
                    </m:r>
                  </m:oMath>
                </a14:m>
                <a:endParaRPr lang="en-US" b="0" dirty="0">
                  <a:cs typeface="B Nazanin" panose="00000400000000000000" pitchFamily="2" charset="-78"/>
                </a:endParaRPr>
              </a:p>
              <a:p>
                <a:pPr marL="400050" indent="-400050" algn="r" rtl="1">
                  <a:buFont typeface="+mj-lt"/>
                  <a:buAutoNum type="romanUcPeriod" startAt="2"/>
                </a:pPr>
                <a:r>
                  <a:rPr lang="fa-IR" dirty="0">
                    <a:cs typeface="B Nazanin" panose="00000400000000000000" pitchFamily="2" charset="-78"/>
                  </a:rPr>
                  <a:t>شکل جدید فیدبک</a:t>
                </a:r>
              </a:p>
              <a:p>
                <a:pPr algn="r" rtl="1"/>
                <a:r>
                  <a:rPr lang="fa-IR" dirty="0">
                    <a:cs typeface="B Nazanin" panose="00000400000000000000" pitchFamily="2" charset="-78"/>
                  </a:rPr>
                  <a:t>      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fa-IR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𝑁</m:t>
                        </m:r>
                      </m:e>
                    </m:acc>
                  </m:oMath>
                </a14:m>
                <a:r>
                  <a:rPr lang="fa-IR" dirty="0">
                    <a:cs typeface="B Nazanin" panose="00000400000000000000" pitchFamily="2" charset="-78"/>
                  </a:rPr>
                  <a:t>معکوس مقدار  دی سی گین می‎باشد.</a:t>
                </a:r>
              </a:p>
              <a:p>
                <a:pPr algn="r" rtl="1"/>
                <a:r>
                  <a:rPr lang="fa-IR" dirty="0">
                    <a:cs typeface="B Nazanin" panose="00000400000000000000" pitchFamily="2" charset="-78"/>
                  </a:rPr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a-IR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𝑛𝑒𝑤</m:t>
                        </m:r>
                      </m:sub>
                    </m:sSub>
                    <m:r>
                      <a:rPr lang="fa-IR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𝐵</m:t>
                    </m:r>
                    <m:acc>
                      <m:accPr>
                        <m:chr m:val="⃗"/>
                        <m:ctrlP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𝑘</m:t>
                        </m:r>
                      </m:e>
                    </m:acc>
                    <m:r>
                      <a:rPr lang="fa-IR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</m:oMath>
                </a14:m>
                <a:endParaRPr lang="en-US" dirty="0">
                  <a:cs typeface="B Nazanin" panose="00000400000000000000" pitchFamily="2" charset="-78"/>
                </a:endParaRPr>
              </a:p>
              <a:p>
                <a:pPr marL="400050" indent="-400050" algn="r" rtl="1">
                  <a:buFont typeface="+mj-lt"/>
                  <a:buAutoNum type="romanUcPeriod" startAt="4"/>
                </a:pPr>
                <a:r>
                  <a:rPr lang="fa-IR" dirty="0">
                    <a:cs typeface="B Nazanin" panose="00000400000000000000" pitchFamily="2" charset="-78"/>
                  </a:rPr>
                  <a:t>برای بدست آوردن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𝑘</m:t>
                        </m:r>
                      </m:e>
                    </m:acc>
                    <m:r>
                      <a:rPr lang="fa-IR" i="1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</m:oMath>
                </a14:m>
                <a:r>
                  <a:rPr lang="fa-IR" dirty="0">
                    <a:cs typeface="B Nazanin" panose="00000400000000000000" pitchFamily="2" charset="-78"/>
                  </a:rPr>
                  <a:t> با در نظر گرفتن مقادیر </a:t>
                </a:r>
                <a:r>
                  <a:rPr lang="en-US" dirty="0">
                    <a:cs typeface="B Nazanin" panose="00000400000000000000" pitchFamily="2" charset="-78"/>
                  </a:rPr>
                  <a:t>overshoot</a:t>
                </a:r>
                <a:r>
                  <a:rPr lang="fa-IR" dirty="0">
                    <a:cs typeface="B Nazanin" panose="00000400000000000000" pitchFamily="2" charset="-78"/>
                  </a:rPr>
                  <a:t> و </a:t>
                </a:r>
                <a:r>
                  <a:rPr lang="en-US" dirty="0">
                    <a:cs typeface="B Nazanin" panose="00000400000000000000" pitchFamily="2" charset="-78"/>
                  </a:rPr>
                  <a:t>settling time</a:t>
                </a:r>
                <a:r>
                  <a:rPr lang="fa-IR" dirty="0">
                    <a:cs typeface="B Nazanin" panose="00000400000000000000" pitchFamily="2" charset="-78"/>
                  </a:rPr>
                  <a:t> مطلوب قطب های غالب را به دست می آوریم.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0711" y="1545347"/>
                <a:ext cx="3501029" cy="4043864"/>
              </a:xfrm>
              <a:prstGeom prst="rect">
                <a:avLst/>
              </a:prstGeom>
              <a:blipFill rotWithShape="0">
                <a:blip r:embed="rId3"/>
                <a:stretch>
                  <a:fillRect l="-2962" t="-905" r="-17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02" name="Picture 6" descr="https://lh6.googleusercontent.com/lkweR3W8RTH2CbE5_7s8Mpizgg1xjvN01KqVgwSWRJrr3Dj3T4g7CkMjlQ_rPJd8NHbS4nNZdXoKjtWLE7BmAZGfQopY8zx_gq-dsceN2GmOY7PtgbPZ1tqKqCQvu0EmD97oueTj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235" y="3265110"/>
            <a:ext cx="4562475" cy="2324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348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>
        <p14:honeycomb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96504" y="2243186"/>
                <a:ext cx="8386142" cy="2107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r" rtl="1"/>
                <a:r>
                  <a:rPr lang="fa-IR" sz="2000" b="1" dirty="0">
                    <a:cs typeface="B Nazanin" panose="00000400000000000000" pitchFamily="2" charset="-78"/>
                  </a:rPr>
                  <a:t>گام های بدست آوردن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000" b="1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</m:ctrlPr>
                      </m:accPr>
                      <m:e>
                        <m:r>
                          <a:rPr lang="en-US" sz="2000" b="1" i="1">
                            <a:latin typeface="Cambria Math" panose="02040503050406030204" pitchFamily="18" charset="0"/>
                            <a:cs typeface="B Nazanin" panose="00000400000000000000" pitchFamily="2" charset="-78"/>
                          </a:rPr>
                          <m:t>𝒌</m:t>
                        </m:r>
                      </m:e>
                    </m:acc>
                    <m:r>
                      <a:rPr lang="fa-IR" sz="2000" b="1" i="1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</m:t>
                    </m:r>
                  </m:oMath>
                </a14:m>
                <a:endParaRPr lang="fa-IR" sz="2000" b="1" dirty="0">
                  <a:cs typeface="B Nazanin" panose="00000400000000000000" pitchFamily="2" charset="-78"/>
                </a:endParaRP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fa-IR" dirty="0">
                    <a:cs typeface="B Nazanin" panose="00000400000000000000" pitchFamily="2" charset="-78"/>
                  </a:rPr>
                  <a:t>برای محاسبه بردار </a:t>
                </a:r>
                <a:r>
                  <a:rPr lang="en-US" dirty="0">
                    <a:cs typeface="B Nazanin" panose="00000400000000000000" pitchFamily="2" charset="-78"/>
                  </a:rPr>
                  <a:t>K  </a:t>
                </a:r>
                <a:r>
                  <a:rPr lang="fa-IR" dirty="0">
                    <a:cs typeface="B Nazanin" panose="00000400000000000000" pitchFamily="2" charset="-78"/>
                  </a:rPr>
                  <a:t>از دستور متلب به شکل زیر استفاده می‎کنیم:</a:t>
                </a:r>
              </a:p>
              <a:p>
                <a:pPr algn="r" rtl="1"/>
                <a:r>
                  <a:rPr lang="fa-IR" dirty="0">
                    <a:cs typeface="B Nazanin" panose="00000400000000000000" pitchFamily="2" charset="-78"/>
                  </a:rPr>
                  <a:t>                                                                                      </a:t>
                </a:r>
                <a:r>
                  <a:rPr lang="en-US" dirty="0">
                    <a:cs typeface="B Nazanin" panose="00000400000000000000" pitchFamily="2" charset="-78"/>
                  </a:rPr>
                  <a:t>k = acker(A,B,[-1+i  -1-i  0  -15])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fa-IR" dirty="0">
                    <a:cs typeface="B Nazanin" panose="00000400000000000000" pitchFamily="2" charset="-78"/>
                  </a:rPr>
                  <a:t> ورودی دو ماتریس </a:t>
                </a:r>
                <a:r>
                  <a:rPr lang="en-US" dirty="0">
                    <a:cs typeface="B Nazanin" panose="00000400000000000000" pitchFamily="2" charset="-78"/>
                  </a:rPr>
                  <a:t>A </a:t>
                </a:r>
                <a:r>
                  <a:rPr lang="fa-IR" dirty="0">
                    <a:cs typeface="B Nazanin" panose="00000400000000000000" pitchFamily="2" charset="-78"/>
                  </a:rPr>
                  <a:t>و </a:t>
                </a:r>
                <a:r>
                  <a:rPr lang="en-US" dirty="0">
                    <a:cs typeface="B Nazanin" panose="00000400000000000000" pitchFamily="2" charset="-78"/>
                  </a:rPr>
                  <a:t>B </a:t>
                </a:r>
                <a:r>
                  <a:rPr lang="fa-IR" dirty="0">
                    <a:cs typeface="B Nazanin" panose="00000400000000000000" pitchFamily="2" charset="-78"/>
                  </a:rPr>
                  <a:t>و یک بردار 4 تایی که مقادیر آن قطب‎های دلخواه سیستم ما می باشند است.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fa-IR" dirty="0">
                    <a:cs typeface="B Nazanin" panose="00000400000000000000" pitchFamily="2" charset="-78"/>
                  </a:rPr>
                  <a:t>دو قطب اول یعنی </a:t>
                </a:r>
                <a14:m>
                  <m:oMath xmlns:m="http://schemas.openxmlformats.org/officeDocument/2006/math">
                    <m:r>
                      <a:rPr lang="fa-IR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−</m:t>
                    </m:r>
                    <m:r>
                      <a:rPr lang="fa-IR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۱</m:t>
                    </m:r>
                    <m:r>
                      <a:rPr lang="fa-IR" b="0" i="1" smtClean="0">
                        <a:latin typeface="Cambria Math" panose="02040503050406030204" pitchFamily="18" charset="0"/>
                        <a:cs typeface="B Nazanin" panose="00000400000000000000" pitchFamily="2" charset="-78"/>
                      </a:rPr>
                      <m:t> ±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B Nazanin" panose="00000400000000000000" pitchFamily="2" charset="-78"/>
                      </a:rPr>
                      <m:t>𝑗</m:t>
                    </m:r>
                  </m:oMath>
                </a14:m>
                <a:r>
                  <a:rPr lang="fa-IR" dirty="0">
                    <a:cs typeface="B Nazanin" panose="00000400000000000000" pitchFamily="2" charset="-78"/>
                  </a:rPr>
                  <a:t> قطب های مطلوب سیستم ما برای رسیدن به اورشوت 4.4 درصد  و </a:t>
                </a:r>
                <a:r>
                  <a:rPr lang="en-US" dirty="0" err="1">
                    <a:cs typeface="B Nazanin" panose="00000400000000000000" pitchFamily="2" charset="-78"/>
                  </a:rPr>
                  <a:t>Ts</a:t>
                </a:r>
                <a:r>
                  <a:rPr lang="en-US" dirty="0">
                    <a:cs typeface="B Nazanin" panose="00000400000000000000" pitchFamily="2" charset="-78"/>
                  </a:rPr>
                  <a:t>=4s </a:t>
                </a:r>
                <a:r>
                  <a:rPr lang="fa-IR" dirty="0">
                    <a:cs typeface="B Nazanin" panose="00000400000000000000" pitchFamily="2" charset="-78"/>
                  </a:rPr>
                  <a:t>هستند.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fa-IR" dirty="0">
                    <a:cs typeface="B Nazanin" panose="00000400000000000000" pitchFamily="2" charset="-78"/>
                  </a:rPr>
                  <a:t>قطب دیگرمان را در نقطه ی 15- انتخاب می‎کنیم تا قطب غیر مسلط شود.</a:t>
                </a:r>
              </a:p>
              <a:p>
                <a:pPr marL="285750" indent="-285750" algn="r" rtl="1">
                  <a:buFont typeface="Arial" panose="020B0604020202020204" pitchFamily="34" charset="0"/>
                  <a:buChar char="•"/>
                </a:pPr>
                <a:r>
                  <a:rPr lang="fa-IR" dirty="0">
                    <a:cs typeface="B Nazanin" panose="00000400000000000000" pitchFamily="2" charset="-78"/>
                  </a:rPr>
                  <a:t> دلیل انتخاب قطب دیگر در صفر وجود صفر در مبدا می‎باشد که می‎خواستیم اثر آن را خنثی کنیم.</a:t>
                </a:r>
                <a:endParaRPr lang="en-US" dirty="0">
                  <a:cs typeface="B Nazanin" panose="00000400000000000000" pitchFamily="2" charset="-78"/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6504" y="2243186"/>
                <a:ext cx="8386142" cy="2107885"/>
              </a:xfrm>
              <a:prstGeom prst="rect">
                <a:avLst/>
              </a:prstGeom>
              <a:blipFill rotWithShape="0">
                <a:blip r:embed="rId2"/>
                <a:stretch>
                  <a:fillRect r="-727" b="-4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439970"/>
      </p:ext>
    </p:extLst>
  </p:cSld>
  <p:clrMapOvr>
    <a:masterClrMapping/>
  </p:clrMapOvr>
  <p:transition spd="slow">
    <p:comb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سرفصل ها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معرفی سیستم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معادلات سیستم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نمای سیستم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طراحی جبران ساز ها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بررسی اثرات و جبران سازی اغتشاش و نویز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شبیه سازی گرافیکی</a:t>
            </a:r>
          </a:p>
          <a:p>
            <a:pPr algn="r" rtl="1"/>
            <a:r>
              <a:rPr lang="fa-IR" dirty="0">
                <a:cs typeface="B Nazanin" panose="00000400000000000000" pitchFamily="2" charset="-78"/>
              </a:rPr>
              <a:t>منابع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10143994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645" y="870867"/>
            <a:ext cx="9145476" cy="458869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19729" y="5459566"/>
            <a:ext cx="6933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>
                <a:cs typeface="B Nazanin" panose="00000400000000000000" pitchFamily="2" charset="-78"/>
              </a:rPr>
              <a:t>سیستم به میزان 29 درصد </a:t>
            </a:r>
            <a:r>
              <a:rPr lang="en-US" dirty="0">
                <a:cs typeface="B Nazanin" panose="00000400000000000000" pitchFamily="2" charset="-78"/>
              </a:rPr>
              <a:t>Undershoot </a:t>
            </a:r>
            <a:r>
              <a:rPr lang="fa-IR" dirty="0">
                <a:cs typeface="B Nazanin" panose="00000400000000000000" pitchFamily="2" charset="-78"/>
              </a:rPr>
              <a:t>دارد که دلیل آن وجود صفر سمت راست می‎باشد.</a:t>
            </a:r>
            <a:endParaRPr lang="en-US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74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26535"/>
            <a:ext cx="12192000" cy="836647"/>
          </a:xfrm>
          <a:solidFill>
            <a:srgbClr val="3D342B"/>
          </a:solidFill>
        </p:spPr>
        <p:txBody>
          <a:bodyPr/>
          <a:lstStyle/>
          <a:p>
            <a:pPr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پیاده سازی سیمولینک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67760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lh3.googleusercontent.com/m8fi_GLELSYf9JdDMPc234Nv5MNjMSf-PVbfTk0wU9h8FgrwgYu87nbxMc4MOqrfAaj3n3gmBoaR__8_zGB57xotxRKTDOVs8zn8qTuBws2nlqs5TnaUTPFPyX-5uQFxv4orHl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863" y="798064"/>
            <a:ext cx="7626081" cy="213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4892715" y="2928326"/>
            <a:ext cx="21643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پیاده سازی تابع کنترلر زاویه</a:t>
            </a:r>
            <a:endParaRPr lang="en-US" dirty="0"/>
          </a:p>
        </p:txBody>
      </p:sp>
      <p:pic>
        <p:nvPicPr>
          <p:cNvPr id="6148" name="Picture 4" descr="https://lh4.googleusercontent.com/vGcyI0MC8oHc-uTA8wEh-o7Kj2HKnUzx5ugNDtgLbbYWb2us1wxEyctPxz4zzh7RUTxhyKklH6-ctobVr27BW9Dzs1DCxohUwHyFm5slz3xLJH4l_tkqjPJGIsmSHdmOWRpMgZs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281" y="3297658"/>
            <a:ext cx="9742729" cy="251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827940" y="5809832"/>
            <a:ext cx="22894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>
                <a:cs typeface="B Nazanin" panose="00000400000000000000" pitchFamily="2" charset="-78"/>
              </a:rPr>
              <a:t>پیاده سازی تابع کنترلر سرعت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029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3944" y="703822"/>
            <a:ext cx="108955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باید توجه داشت که سرعت و زاویه هر دو در یک سیستم کنترل می‎شوند. برای شبیه سازی سیستم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segway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</a:t>
            </a:r>
            <a:r>
              <a:rPr lang="fa-IR" dirty="0">
                <a:solidFill>
                  <a:srgbClr val="000000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 باید نتیجه‎ی حاصل از هر دو کنترلر که بر روی سیستم ها زده شده است، با هم جمع شود و به ورودی توابع تبدیل زاویه و سرعت داده شود پس نتیجه‎ی شبیه سازی نهایی به شکل زیر می‎باشد.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7170" name="Picture 2" descr="https://lh6.googleusercontent.com/R9iHMxLZMWVgID1CI2iSruRLdQ3WOQ2nCHSSJPYbDv6Dx7muaxdOCcuUuqfoDtn6iH4uHNuQB7L0EtCRK6Qo39KwGhMdHVz00Vy33bKKtvaT7NavOQXF2qB62AQODT_v5KNATVH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85" y="1350153"/>
            <a:ext cx="8378043" cy="489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721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26535"/>
            <a:ext cx="12192000" cy="836647"/>
          </a:xfrm>
          <a:solidFill>
            <a:srgbClr val="3D342B"/>
          </a:solidFill>
        </p:spPr>
        <p:txBody>
          <a:bodyPr/>
          <a:lstStyle/>
          <a:p>
            <a:pPr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بررسی اثر نویز و اغتشاش روی سیگنال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278485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8338" y="732954"/>
            <a:ext cx="10766738" cy="584775"/>
          </a:xfrm>
          <a:prstGeom prst="rect">
            <a:avLst/>
          </a:prstGeom>
          <a:solidFill>
            <a:srgbClr val="3D342B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200" b="1" i="1" dirty="0">
                <a:solidFill>
                  <a:schemeClr val="bg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بررسی اثر اعمال نویز در کنترل زاویه</a:t>
            </a:r>
            <a:endParaRPr lang="en-US" sz="3200" b="1" i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8194" name="Picture 2" descr="https://lh6.googleusercontent.com/79wqBEgtbtGhg4Jd5l6dqDhh5L7CN_yOeg9mSKmuXdKZ0p88dieprforLnNAy126BnkE5CwZJ3MvODHafncVCB1vYBJ6Zn9D2SHyMkb0xax5ERwsKKkMyjCpXzgIL5MDGMiSwBb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665" y="2605398"/>
            <a:ext cx="5657411" cy="1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4.googleusercontent.com/yoBE1lidIlxi4mSguwgCeBP9NaEo3t-SfY4Emq0fQTXAFdy2y-oGtzk7CndHK-yGNtzVb4e3ZOzdMIfpZLblwj8lAVFhT9kjuIO1ZTgRClQ25TlUSYNAugx-KABL5KrrlzHivMy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06" y="1971749"/>
            <a:ext cx="4945488" cy="29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596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8338" y="732954"/>
            <a:ext cx="10766738" cy="584775"/>
          </a:xfrm>
          <a:prstGeom prst="rect">
            <a:avLst/>
          </a:prstGeom>
          <a:solidFill>
            <a:srgbClr val="3D342B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200" b="1" i="1" dirty="0">
                <a:solidFill>
                  <a:schemeClr val="bg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بررسی اثر اعمال اغتشاش در کنترل زاویه</a:t>
            </a:r>
            <a:endParaRPr lang="en-US" sz="3200" b="1" i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1266" name="Picture 2" descr="https://lh4.googleusercontent.com/NTePsyWQvtIz0-cDqqzFLQpQtpVnC46EwINE_uqx4E8b3rhgHnLq8P0aRoVOZuXCF-Ph7Oj6ikPSVXayyuzSTgn6hqmTKZ2hp-T85hlsN5XguNTkPwQ9V1hP8tZsN51vbWbJaLG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594" y="2605398"/>
            <a:ext cx="5660596" cy="172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lh4.googleusercontent.com/9rxngymZmDsRQpHep2nM_IgXYRnLiZiz4JAvaWQA1C-H11OhT44sKdR7vjhjhaQkwSpuzIDDhADfNMLG_RegP6iXkIyjtq_UKHHqKKqQfkDcvGEr9DJKQebyYnBTLGJWGeMaigJ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106" y="1971748"/>
            <a:ext cx="4945488" cy="298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835298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8338" y="732954"/>
            <a:ext cx="10766738" cy="584775"/>
          </a:xfrm>
          <a:prstGeom prst="rect">
            <a:avLst/>
          </a:prstGeom>
          <a:solidFill>
            <a:srgbClr val="3D342B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200" b="1" i="1" dirty="0">
                <a:solidFill>
                  <a:schemeClr val="bg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بررسی اثر اعمال نویز در کنترل سرعت</a:t>
            </a:r>
            <a:endParaRPr lang="en-US" sz="3200" b="1" i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10242" name="Picture 2" descr="https://lh3.googleusercontent.com/goKheXfoSBB-oAAUAqYPiLi1BQ-OqD59BVDo0U9mesPCzU9djuVhdXHsxp3iAmtGUfQjdYyS2RjorLaHjd9Fq2_IfCrx_ZwCkZ0D6tiUrE6z1XyFaEScLzWEFR4gD2TrDehdLok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970" y="1427199"/>
            <a:ext cx="8007474" cy="1760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lh6.googleusercontent.com/SWM7nOhu12flg5XmAimgNXxWdeBLl1GCvKhbFpv-FawpamnrGydaFCIvPvKxPM6VmWLsiG_W3IInJl9kRnaf4Cd0J9npkNsEa7cgYdpas9XCtzCB_ErxINz5UCCJu0hj8E5wKQx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908" y="3296991"/>
            <a:ext cx="6105598" cy="274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737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8338" y="732954"/>
            <a:ext cx="10766738" cy="584775"/>
          </a:xfrm>
          <a:prstGeom prst="rect">
            <a:avLst/>
          </a:prstGeom>
          <a:solidFill>
            <a:srgbClr val="3D342B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200" b="1" i="1" dirty="0">
                <a:solidFill>
                  <a:schemeClr val="bg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بررسی اثر اعمال اغتشاش در کنترل سرعت</a:t>
            </a:r>
            <a:endParaRPr lang="en-US" sz="3200" b="1" i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9218" name="Picture 2" descr="https://lh6.googleusercontent.com/ATJBkNvTLCDc8R-zKSZa-S8j6O4X02kxiy48hS8RN75Ugx2CH-l4Dfj1rUlUVlLT-Y4t1Sgu6OksewRKbLlFgwzqzwJusgL-CyV19cStMQwZHPtMysWZ-TuIh2fJ2JSM_2fvYC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520" y="1418017"/>
            <a:ext cx="7956372" cy="193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6.googleusercontent.com/faWcOm5QIuJye3EIvfquCbMqsNtseO3NAYGPJwFd5AfMiKI6vbTiD_kpuNPdUe2z3kMaTy0RPTIZlVkxv8eSgX36NbQbOffQpuzhF7rmFXwtOhantZF6angHgAgP0nPqluYhwcR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546" y="3451507"/>
            <a:ext cx="5524321" cy="269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438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26535"/>
            <a:ext cx="12192000" cy="836647"/>
          </a:xfrm>
          <a:solidFill>
            <a:srgbClr val="3D342B"/>
          </a:solidFill>
        </p:spPr>
        <p:txBody>
          <a:bodyPr/>
          <a:lstStyle/>
          <a:p>
            <a:pPr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شبیه ساز گرافیکی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448922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26535"/>
            <a:ext cx="12192000" cy="720737"/>
          </a:xfrm>
          <a:solidFill>
            <a:srgbClr val="3D342B"/>
          </a:solidFill>
        </p:spPr>
        <p:txBody>
          <a:bodyPr/>
          <a:lstStyle/>
          <a:p>
            <a:pPr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معرفی سیستم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57911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rm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0345" y="1622201"/>
            <a:ext cx="6862723" cy="428920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08338" y="732954"/>
            <a:ext cx="10766738" cy="584775"/>
          </a:xfrm>
          <a:prstGeom prst="rect">
            <a:avLst/>
          </a:prstGeom>
          <a:solidFill>
            <a:srgbClr val="3D342B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200" b="1" i="1" dirty="0">
                <a:solidFill>
                  <a:schemeClr val="bg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شبیه سازی کنترل زاویه</a:t>
            </a:r>
            <a:endParaRPr lang="en-US" sz="3200" b="1" i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4792884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lh6.googleusercontent.com/VmJRhIV2rKp2flmXFt3c1U8Z6oqHya60EM8liTcomC7z8wvQnCikqK3ou5o7P5ptolVIrUR6cFVQ1RPV69K74y4NkxvLXPLyLp4RcjMw26KuEpFuIUyV0Vk7Niy5hwyazaFiaRYU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990" y="661228"/>
            <a:ext cx="5694250" cy="1741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75" y="2402446"/>
            <a:ext cx="7193280" cy="364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91650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08338" y="732954"/>
            <a:ext cx="10766738" cy="584775"/>
          </a:xfrm>
          <a:prstGeom prst="rect">
            <a:avLst/>
          </a:prstGeom>
          <a:solidFill>
            <a:srgbClr val="3D342B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200" b="1" i="1" dirty="0">
                <a:solidFill>
                  <a:schemeClr val="bg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شبیه سازی کنترل سرعت   </a:t>
            </a:r>
            <a:r>
              <a:rPr lang="fa-IR" sz="2000" b="1" i="1" dirty="0">
                <a:solidFill>
                  <a:schemeClr val="bg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با سرعت ۵</a:t>
            </a:r>
            <a:endParaRPr lang="en-US" sz="3200" b="1" i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4" name="vrsinkxdot=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6406" y="1504474"/>
            <a:ext cx="7130602" cy="445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1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214" y="1652680"/>
            <a:ext cx="8892540" cy="30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8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منابع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M. </a:t>
            </a:r>
            <a:r>
              <a:rPr lang="en-US" sz="1800" dirty="0" err="1"/>
              <a:t>Abdelati</a:t>
            </a:r>
            <a:r>
              <a:rPr lang="en-US" sz="1800" dirty="0"/>
              <a:t> and W. </a:t>
            </a:r>
            <a:r>
              <a:rPr lang="en-US" sz="1800" dirty="0" err="1"/>
              <a:t>Younis</a:t>
            </a:r>
            <a:r>
              <a:rPr lang="en-US" sz="1800" dirty="0"/>
              <a:t>, "Design and Implementation of an Experimental Segway Model," 2009.</a:t>
            </a:r>
            <a:endParaRPr lang="fa-IR" sz="1800" dirty="0"/>
          </a:p>
          <a:p>
            <a:r>
              <a:rPr lang="en-US" sz="1800" dirty="0"/>
              <a:t>J. van der </a:t>
            </a:r>
            <a:r>
              <a:rPr lang="en-US" sz="1800" dirty="0" err="1"/>
              <a:t>Veen</a:t>
            </a:r>
            <a:r>
              <a:rPr lang="en-US" sz="1800" dirty="0"/>
              <a:t>, "Stabilization and Trajectory Tracking of a Segway," University of Groningen Faculty of Science and Engineering, 2018.</a:t>
            </a:r>
            <a:endParaRPr lang="fa-IR" sz="1800" dirty="0"/>
          </a:p>
          <a:p>
            <a:r>
              <a:rPr lang="en-US" sz="1800" dirty="0"/>
              <a:t>R. </a:t>
            </a:r>
            <a:r>
              <a:rPr lang="en-US" sz="1800" dirty="0" err="1"/>
              <a:t>Babazadeh</a:t>
            </a:r>
            <a:r>
              <a:rPr lang="en-US" sz="1800" dirty="0"/>
              <a:t>, A. </a:t>
            </a:r>
            <a:r>
              <a:rPr lang="en-US" sz="1800" dirty="0" err="1"/>
              <a:t>Gogani</a:t>
            </a:r>
            <a:r>
              <a:rPr lang="en-US" sz="1800" dirty="0"/>
              <a:t> </a:t>
            </a:r>
            <a:r>
              <a:rPr lang="en-US" sz="1800" dirty="0" err="1"/>
              <a:t>Khiabani</a:t>
            </a:r>
            <a:r>
              <a:rPr lang="en-US" sz="1800" dirty="0"/>
              <a:t> and H. </a:t>
            </a:r>
            <a:r>
              <a:rPr lang="en-US" sz="1800" dirty="0" err="1"/>
              <a:t>Azmi</a:t>
            </a:r>
            <a:r>
              <a:rPr lang="en-US" sz="1800" dirty="0"/>
              <a:t>, "Optimal control of Segway personal transporter," in </a:t>
            </a:r>
            <a:r>
              <a:rPr lang="en-US" sz="1800" i="1" dirty="0"/>
              <a:t>2016 4th International Conference on Control, Instrumentation, and Automation (ICCIA)</a:t>
            </a:r>
            <a:r>
              <a:rPr lang="en-US" sz="1800" dirty="0"/>
              <a:t>, 2016. </a:t>
            </a:r>
          </a:p>
        </p:txBody>
      </p:sp>
    </p:spTree>
    <p:extLst>
      <p:ext uri="{BB962C8B-B14F-4D97-AF65-F5344CB8AC3E}">
        <p14:creationId xmlns:p14="http://schemas.microsoft.com/office/powerpoint/2010/main" val="893476346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dirty="0">
                <a:cs typeface="B Nazanin" panose="00000400000000000000" pitchFamily="2" charset="-78"/>
              </a:rPr>
              <a:t>نتیجه گیری</a:t>
            </a:r>
            <a:endParaRPr lang="en-US" dirty="0"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1800" dirty="0">
                <a:cs typeface="B Nazanin" panose="00000400000000000000" pitchFamily="2" charset="-78"/>
              </a:rPr>
              <a:t>سیستم </a:t>
            </a:r>
            <a:r>
              <a:rPr lang="en-US" sz="1800" dirty="0">
                <a:cs typeface="B Nazanin" panose="00000400000000000000" pitchFamily="2" charset="-78"/>
              </a:rPr>
              <a:t>SIMO</a:t>
            </a:r>
            <a:r>
              <a:rPr lang="fa-IR" sz="1800" dirty="0">
                <a:cs typeface="B Nazanin" panose="00000400000000000000" pitchFamily="2" charset="-78"/>
              </a:rPr>
              <a:t> را به دو سیستم </a:t>
            </a:r>
            <a:r>
              <a:rPr lang="en-US" sz="1800" dirty="0">
                <a:cs typeface="B Nazanin" panose="00000400000000000000" pitchFamily="2" charset="-78"/>
              </a:rPr>
              <a:t>SISO</a:t>
            </a:r>
            <a:r>
              <a:rPr lang="fa-IR" sz="1800" dirty="0">
                <a:cs typeface="B Nazanin" panose="00000400000000000000" pitchFamily="2" charset="-78"/>
              </a:rPr>
              <a:t> تبدیل کردیم و برای تک تک آن سیستم ها جبران ساز طراحی کردیم.</a:t>
            </a:r>
          </a:p>
          <a:p>
            <a:pPr algn="r" rtl="1"/>
            <a:r>
              <a:rPr lang="fa-IR" sz="1800" dirty="0">
                <a:cs typeface="B Nazanin" panose="00000400000000000000" pitchFamily="2" charset="-78"/>
              </a:rPr>
              <a:t>این روش تا حد زیادی پاسخ گو بود.</a:t>
            </a:r>
            <a:endParaRPr lang="en-US" sz="18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23357916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26535"/>
            <a:ext cx="12192000" cy="836647"/>
          </a:xfrm>
          <a:solidFill>
            <a:srgbClr val="3D342B"/>
          </a:solidFill>
        </p:spPr>
        <p:txBody>
          <a:bodyPr/>
          <a:lstStyle/>
          <a:p>
            <a:pPr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از توجه شما سپاس گزاریم.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34284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976" y="723330"/>
            <a:ext cx="10728100" cy="669405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b="1" i="1" dirty="0">
                <a:solidFill>
                  <a:schemeClr val="bg1"/>
                </a:solidFill>
                <a:cs typeface="B Nazanin" panose="00000400000000000000" pitchFamily="2" charset="-78"/>
              </a:rPr>
              <a:t>Trajectory tracking of a Segway model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87151" y="1679339"/>
            <a:ext cx="3562573" cy="3931811"/>
          </a:xfrm>
        </p:spPr>
        <p:txBody>
          <a:bodyPr/>
          <a:lstStyle/>
          <a:p>
            <a:pPr algn="ctr" rtl="1"/>
            <a:r>
              <a:rPr lang="fa-IR" dirty="0">
                <a:cs typeface="B Nazanin" panose="00000400000000000000" pitchFamily="2" charset="-78"/>
              </a:rPr>
              <a:t>از </a:t>
            </a:r>
            <a:r>
              <a:rPr lang="en-US" dirty="0" err="1">
                <a:cs typeface="B Nazanin" panose="00000400000000000000" pitchFamily="2" charset="-78"/>
              </a:rPr>
              <a:t>segway</a:t>
            </a:r>
            <a:r>
              <a:rPr lang="fa-IR" dirty="0">
                <a:cs typeface="B Nazanin" panose="00000400000000000000" pitchFamily="2" charset="-78"/>
              </a:rPr>
              <a:t> به عنوان پاندول معکوس هم نام برد. این دستگاه از مسائل کلاسیک غیرخطی در سیستم‎های کنترل است.</a:t>
            </a:r>
          </a:p>
          <a:p>
            <a:pPr algn="ctr" rtl="1"/>
            <a:r>
              <a:rPr lang="fa-IR" dirty="0">
                <a:cs typeface="B Nazanin" panose="00000400000000000000" pitchFamily="2" charset="-78"/>
              </a:rPr>
              <a:t>این دستگاه وسیله ‎ای است برای جابه‎جایی یک فرد در فواصل نسبتاً کوتاه که با حرکت شخص به جلو و عقب کنترل می‎شود.</a:t>
            </a:r>
          </a:p>
          <a:p>
            <a:pPr algn="ctr" rtl="1"/>
            <a:r>
              <a:rPr lang="fa-IR" dirty="0">
                <a:cs typeface="B Nazanin" panose="00000400000000000000" pitchFamily="2" charset="-78"/>
              </a:rPr>
              <a:t>این دستگاه برای کاربردهای مختلفی از جمله گردشگری، توریستی و در جامعه پزشکی هم مورد استفاده قرار می‎گیرد.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1026" name="Picture 2" descr="https://lh3.googleusercontent.com/X5I6C7gN7eXt89Kwv7SPePMGmGt5ORWLsEQPQcU6XZ0GFthnzSdgj_06Z9TIGCw_v7A6tknRz_PgeROdxuLfHWZs194tTWkR0ppRuZC5iatF2a-A1USd6Cq3kGgqN3CHQBy8IPIEMepKiaRve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40" y="1679339"/>
            <a:ext cx="3520459" cy="3520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5882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5941" y="706607"/>
            <a:ext cx="10784894" cy="553573"/>
          </a:xfrm>
          <a:solidFill>
            <a:srgbClr val="3D342B"/>
          </a:solidFill>
        </p:spPr>
        <p:txBody>
          <a:bodyPr>
            <a:noAutofit/>
          </a:bodyPr>
          <a:lstStyle/>
          <a:p>
            <a:pPr algn="ctr" rtl="1"/>
            <a:r>
              <a:rPr lang="fa-IR" b="1" i="1" dirty="0">
                <a:solidFill>
                  <a:schemeClr val="bg1"/>
                </a:solidFill>
                <a:cs typeface="B Nazanin" panose="00000400000000000000" pitchFamily="2" charset="-78"/>
              </a:rPr>
              <a:t>معرفی حرکت </a:t>
            </a:r>
            <a:r>
              <a:rPr lang="en-US" b="1" i="1" dirty="0" err="1">
                <a:solidFill>
                  <a:schemeClr val="bg1"/>
                </a:solidFill>
                <a:cs typeface="B Nazanin" panose="00000400000000000000" pitchFamily="2" charset="-78"/>
              </a:rPr>
              <a:t>segway</a:t>
            </a:r>
            <a:endParaRPr lang="en-US" b="1" i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55141" y="2144539"/>
            <a:ext cx="4763576" cy="2216038"/>
          </a:xfrm>
        </p:spPr>
        <p:txBody>
          <a:bodyPr/>
          <a:lstStyle/>
          <a:p>
            <a:pPr algn="ctr" rtl="1"/>
            <a:r>
              <a:rPr lang="en-US" dirty="0">
                <a:cs typeface="B Nazanin" panose="00000400000000000000" pitchFamily="2" charset="-78"/>
              </a:rPr>
              <a:t>Segway</a:t>
            </a:r>
            <a:r>
              <a:rPr lang="fa-IR" dirty="0">
                <a:cs typeface="B Nazanin" panose="00000400000000000000" pitchFamily="2" charset="-78"/>
              </a:rPr>
              <a:t> را می‎توان با یک پاندول معکوس ساده مدل کرد</a:t>
            </a:r>
            <a:r>
              <a:rPr lang="en-US" dirty="0">
                <a:cs typeface="B Nazanin" panose="00000400000000000000" pitchFamily="2" charset="-78"/>
              </a:rPr>
              <a:t> </a:t>
            </a:r>
            <a:r>
              <a:rPr lang="fa-IR" dirty="0">
                <a:cs typeface="B Nazanin" panose="00000400000000000000" pitchFamily="2" charset="-78"/>
              </a:rPr>
              <a:t>که به یک ارابه متصل شده که توسط دو موتور که در دو چرخ آن هستند تنها در یک راستا حرکت می‎کند.</a:t>
            </a:r>
          </a:p>
          <a:p>
            <a:pPr algn="ctr" rtl="1"/>
            <a:r>
              <a:rPr lang="fa-IR" dirty="0">
                <a:cs typeface="B Nazanin" panose="00000400000000000000" pitchFamily="2" charset="-78"/>
              </a:rPr>
              <a:t>ما می خواهیم با یک سیگنال کنترلی که به موتور می‎دهیم، به طور همزمان سرعت سیستم و زاویه پاندول را کنترل کنیم.</a:t>
            </a:r>
            <a:endParaRPr lang="en-US" dirty="0">
              <a:cs typeface="B Nazanin" panose="00000400000000000000" pitchFamily="2" charset="-78"/>
            </a:endParaRPr>
          </a:p>
        </p:txBody>
      </p:sp>
      <p:pic>
        <p:nvPicPr>
          <p:cNvPr id="2050" name="Picture 2" descr="https://lh4.googleusercontent.com/HWN6d0Xmr8hLN8yj06cn3nz1dawaDkaJO88HJQW3kLA4pHCJEncuqhEMmD-ybEH_D_0BZ9Klkor7H8BFePWVNte3y6Q7lJ54-7JHDZfaK6bhF_3wrKGIcGbr_FHzO2NRk5hzienueqHN02U90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412" y="2144539"/>
            <a:ext cx="3981450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9814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039415"/>
            <a:ext cx="12192000" cy="798010"/>
          </a:xfrm>
          <a:solidFill>
            <a:srgbClr val="3D342B"/>
          </a:solidFill>
        </p:spPr>
        <p:txBody>
          <a:bodyPr/>
          <a:lstStyle/>
          <a:p>
            <a:pPr rtl="1"/>
            <a:r>
              <a:rPr lang="fa-IR" dirty="0">
                <a:solidFill>
                  <a:schemeClr val="bg1"/>
                </a:solidFill>
                <a:cs typeface="B Nazanin" panose="00000400000000000000" pitchFamily="2" charset="-78"/>
              </a:rPr>
              <a:t>معادلات سیستم</a:t>
            </a:r>
            <a:endParaRPr lang="en-US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97003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7035" y="717948"/>
            <a:ext cx="10726396" cy="655757"/>
          </a:xfrm>
          <a:solidFill>
            <a:srgbClr val="3D342B"/>
          </a:solidFill>
        </p:spPr>
        <p:txBody>
          <a:bodyPr/>
          <a:lstStyle/>
          <a:p>
            <a:pPr algn="ctr" rtl="1"/>
            <a:r>
              <a:rPr lang="fa-IR" b="1" i="1" dirty="0">
                <a:solidFill>
                  <a:schemeClr val="bg1"/>
                </a:solidFill>
                <a:cs typeface="B Nazanin" panose="00000400000000000000" pitchFamily="2" charset="-78"/>
              </a:rPr>
              <a:t>معادلات دینامیکی سیستم</a:t>
            </a:r>
            <a:endParaRPr lang="en-US" i="1" dirty="0">
              <a:solidFill>
                <a:schemeClr val="bg1"/>
              </a:solidFill>
              <a:cs typeface="B Nazanin" panose="00000400000000000000" pitchFamily="2" charset="-78"/>
            </a:endParaRPr>
          </a:p>
        </p:txBody>
      </p:sp>
      <p:pic>
        <p:nvPicPr>
          <p:cNvPr id="3074" name="Picture 2" descr="https://lh6.googleusercontent.com/oF3x0n_nk-b91xRcSJIjJGdjTfhDQJ7sFtivsNUagd3pHfrodsYD_lsDhk92p0oHtnlJ34ZzIR1jX3lzfjoEF0VGeR4tFekzKgzVpapw13PL0XCZh9x6raIcy3UOpBvY4BKaL7Z9UTjoCyq0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430" y="1774209"/>
            <a:ext cx="7359607" cy="35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603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lh5.googleusercontent.com/N6WgAq5oX6U18Hpoi3rLLruqNU_pdC8phHGAh4Oe8dA3Zlg4_FjdkPHD1CuprKNJAWUcWxiUi7vyvHI-TpALIZ34Rlj3drBkYrRHjDuemKPCxywbRSnUpg4Q7vaNGnlpfUrNs3Xw_i9Ba5gLJ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29" y="1369021"/>
            <a:ext cx="2756250" cy="498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aCYr7CcWRFoprHpErzZxPuozIWxbRl3OAVNkSsAzchgjM6XGUx7wllRRypn2tFLleS_9CjJpoeqOtJJQByirjuEpCHlxEcxFCgBkmQVbBPMSYLXStE1WZosW4Doaa5ctpGbqj2kFiyCszmr1_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68" y="2026275"/>
            <a:ext cx="2756251" cy="501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9092717" y="2012706"/>
            <a:ext cx="2270173" cy="49244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1900" dirty="0"/>
              <a:t>جمع گشتاور در یک چرخ:</a:t>
            </a:r>
          </a:p>
          <a:p>
            <a:pPr algn="ctr" rtl="1"/>
            <a:endParaRPr lang="en-US" sz="700" dirty="0"/>
          </a:p>
        </p:txBody>
      </p:sp>
      <p:sp>
        <p:nvSpPr>
          <p:cNvPr id="5" name="Rectangle 4"/>
          <p:cNvSpPr/>
          <p:nvPr/>
        </p:nvSpPr>
        <p:spPr>
          <a:xfrm>
            <a:off x="9106079" y="1369021"/>
            <a:ext cx="2270173" cy="5078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1900" dirty="0"/>
              <a:t>قانون نیوتون:</a:t>
            </a:r>
          </a:p>
          <a:p>
            <a:pPr algn="ctr" rtl="1"/>
            <a:endParaRPr lang="en-US" sz="700" dirty="0"/>
          </a:p>
        </p:txBody>
      </p:sp>
      <p:pic>
        <p:nvPicPr>
          <p:cNvPr id="4102" name="Picture 6" descr="https://lh3.googleusercontent.com/NbtbGrX1zwyhHLCoR901nSaw80blgK_c2iik2qtYJV42LRPEZj1Y1hR3xlj0FAXwfdYCpIT2T-Av6D0BmFRtMHbB-CyjDVAejb5-n-Mpb4apit9-CRVYO5a9ZpDBUBCva1oFadGmIzAIZHSBXQ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29" y="2673250"/>
            <a:ext cx="2017308" cy="80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8367137" y="2673250"/>
            <a:ext cx="3009115" cy="8002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900" dirty="0"/>
              <a:t>گشتاور موتور:</a:t>
            </a:r>
          </a:p>
          <a:p>
            <a:pPr algn="r" rtl="1"/>
            <a:endParaRPr lang="fa-IR" sz="1900" dirty="0"/>
          </a:p>
          <a:p>
            <a:pPr algn="r" rtl="1"/>
            <a:endParaRPr lang="en-US" sz="800" dirty="0"/>
          </a:p>
        </p:txBody>
      </p:sp>
      <p:pic>
        <p:nvPicPr>
          <p:cNvPr id="4104" name="Picture 8" descr="https://lh3.googleusercontent.com/NV_9iVTv2YuxGz2mo6yKBPrjG0fCJdIzprnleBWwb9nFHrGytK3CP12J9O0BwMqSDlpfxOlfSS2F-QueMz9KVnP1Z_W4uDTlEQ--fqQciU00E14Fass3Nh-CPlBVivrgTGUHJ5-RZmsrrZ7SJ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29" y="3641570"/>
            <a:ext cx="2965160" cy="80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314988" y="3641570"/>
            <a:ext cx="2061262" cy="8002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900" dirty="0"/>
              <a:t>معادله موتور </a:t>
            </a:r>
            <a:r>
              <a:rPr lang="en-US" sz="1900" dirty="0"/>
              <a:t>DC</a:t>
            </a:r>
            <a:r>
              <a:rPr lang="fa-IR" sz="1900" dirty="0"/>
              <a:t>:</a:t>
            </a:r>
          </a:p>
          <a:p>
            <a:pPr algn="r" rtl="1"/>
            <a:endParaRPr lang="fa-IR" sz="1900" dirty="0"/>
          </a:p>
          <a:p>
            <a:pPr algn="r" rtl="1"/>
            <a:endParaRPr lang="en-US" sz="800" dirty="0"/>
          </a:p>
        </p:txBody>
      </p:sp>
      <p:sp>
        <p:nvSpPr>
          <p:cNvPr id="9" name="Rectangle 8"/>
          <p:cNvSpPr/>
          <p:nvPr/>
        </p:nvSpPr>
        <p:spPr>
          <a:xfrm>
            <a:off x="9798574" y="739255"/>
            <a:ext cx="1577676" cy="461665"/>
          </a:xfrm>
          <a:prstGeom prst="rect">
            <a:avLst/>
          </a:prstGeom>
          <a:solidFill>
            <a:srgbClr val="3D342B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2400" b="1" dirty="0">
                <a:solidFill>
                  <a:schemeClr val="bg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معادلات اولیه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6114197" y="636236"/>
            <a:ext cx="0" cy="55682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6" name="Picture 10" descr="https://lh6.googleusercontent.com/qAg0rRgDTBRm2gppSG0Ig8Oav0_tvtTs3PT14MJkcLzCocoUlNYSHnhkaFTkC2h3rkir7H5JENnGLqgyiOvbin9wqhlAfaChqOOgVaHECwf9Mfjrrm9dY8GOjLn_yody4zeF1J1mRfP396J0Z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68" y="4609890"/>
            <a:ext cx="4210391" cy="803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10287162" y="4606466"/>
            <a:ext cx="1099487" cy="8002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900" dirty="0"/>
              <a:t>معادله چرخ</a:t>
            </a:r>
          </a:p>
          <a:p>
            <a:pPr algn="r" rtl="1"/>
            <a:r>
              <a:rPr lang="fa-IR" sz="1900" dirty="0"/>
              <a:t>راست:</a:t>
            </a:r>
          </a:p>
          <a:p>
            <a:pPr algn="r" rtl="1"/>
            <a:endParaRPr lang="en-US" sz="800" dirty="0"/>
          </a:p>
        </p:txBody>
      </p:sp>
      <p:sp>
        <p:nvSpPr>
          <p:cNvPr id="18" name="Rectangle 17"/>
          <p:cNvSpPr/>
          <p:nvPr/>
        </p:nvSpPr>
        <p:spPr>
          <a:xfrm>
            <a:off x="10263403" y="5341463"/>
            <a:ext cx="1099487" cy="8002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1900" dirty="0"/>
              <a:t>معادله چرخ</a:t>
            </a:r>
          </a:p>
          <a:p>
            <a:pPr algn="r" rtl="1"/>
            <a:r>
              <a:rPr lang="fa-IR" sz="1900" dirty="0"/>
              <a:t>چپ:</a:t>
            </a:r>
          </a:p>
          <a:p>
            <a:pPr algn="r" rtl="1"/>
            <a:endParaRPr lang="en-US" sz="800" dirty="0"/>
          </a:p>
        </p:txBody>
      </p:sp>
      <p:pic>
        <p:nvPicPr>
          <p:cNvPr id="4108" name="Picture 12" descr="https://lh3.googleusercontent.com/VIhYUSYX6SATlORUsZ0VKpEK5MmL-5fEg-tuMKdABcLNSNadpTeWOciZZ2PTh-Yn41YtLHP34KR6R20XHp1rq1oHUYhMu3jQ8al02Er_pj8vZp8soRM2D2LO5toPwkvTKJnY_jJ3y_c7jAA8K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468" y="5322036"/>
            <a:ext cx="3950694" cy="819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https://lh3.googleusercontent.com/974n0kw4xXyLw75ZZXalW7O96oIiO6gFSdrEEBnWCEWSbYHk582-EhMPjLyM8JgGJIyXsePXF8zLXS_ga7e68Q2aVvjGVV4o1Tyx9KeZpwopgSx3Douz0I9KOpO3aIOXv2p7TR1eJj4bvkPKpQ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68" y="1698198"/>
            <a:ext cx="5107902" cy="112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https://lh4.googleusercontent.com/UmRIiqYh77ihQ4e1HmfR4QnswF76LOUA_kjMYV6qOVBGsYKS2SGiRyB9JCKkb1TwTthBCk31jcfJH2prTYT4v1VSMUoSbR8dqSW869XWKW8Q8d1x7sIQPB6tPyYKtvggn_T50kpiTsGc6FonfQ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68" y="3376428"/>
            <a:ext cx="5101559" cy="102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ttps://lh3.googleusercontent.com/pCk2lxUi3OBAfhdK78JunMip_Tb2ZM467QyXssdV0ki6kYo9AzhJk969d1pyrptHd997HIfqSTHXFQZFqrHhbnfQF3eb7_7u4qH5QWrFBb2EXY5MfiIZHz2bIR9aAnPo19CmgNxsT1vlCxxSH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69" y="4973821"/>
            <a:ext cx="5101558" cy="1099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790369" y="1369021"/>
            <a:ext cx="5101558" cy="3847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1900" dirty="0"/>
              <a:t>قانون نیوتون روی محور افقی: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90368" y="2991707"/>
            <a:ext cx="5101559" cy="3847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1900" dirty="0"/>
              <a:t>جمع تمام نیرو های وارد شده: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90368" y="4589100"/>
            <a:ext cx="5101559" cy="3847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1900" dirty="0"/>
              <a:t>جمع تمام گشتاور ها:</a:t>
            </a:r>
          </a:p>
        </p:txBody>
      </p:sp>
    </p:spTree>
    <p:extLst>
      <p:ext uri="{BB962C8B-B14F-4D97-AF65-F5344CB8AC3E}">
        <p14:creationId xmlns:p14="http://schemas.microsoft.com/office/powerpoint/2010/main" val="399533517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349733" y="739255"/>
            <a:ext cx="2026517" cy="461665"/>
          </a:xfrm>
          <a:prstGeom prst="rect">
            <a:avLst/>
          </a:prstGeom>
          <a:solidFill>
            <a:srgbClr val="3D342B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2400" b="1" dirty="0">
                <a:solidFill>
                  <a:schemeClr val="bg1"/>
                </a:solidFill>
                <a:latin typeface="Calibri" panose="020F0502020204030204" pitchFamily="34" charset="0"/>
                <a:cs typeface="B Nazanin" panose="00000400000000000000" pitchFamily="2" charset="-78"/>
              </a:rPr>
              <a:t>معادلات غیرخطی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https://lh4.googleusercontent.com/2Wzarl675wFZSbkH7O1_ZImOlYJiUA6rOfgvv_nOkKYG9wzzSqWGmMksYd7LDxVIeF9S2BnGL15_qVXfwJM9ohVdQg2Q_sWr7w2D7az7pWE0sUStVAqmTdvFoBxtKMJzQ5XUl5RocMQucgLjk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4953" y="3335163"/>
            <a:ext cx="6198104" cy="74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4.googleusercontent.com/TPT5-fj0-Kz06rpK-nEoHpOT1q_u-VKlFWhC8k6Z5OKHXGDrDOK4r9YXixZwhRnwXpI7lvcQAXv1qxE75sRCqN4fyLgCciWOQm8-G3z1Bp5-SuHcg4Cae2bISucXuY9ZwVX8LniaiQNvaD0Yg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109" y="2142698"/>
            <a:ext cx="6667792" cy="73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000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 /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407</TotalTime>
  <Words>737</Words>
  <Application>Microsoft Office PowerPoint</Application>
  <PresentationFormat>Widescreen</PresentationFormat>
  <Paragraphs>103</Paragraphs>
  <Slides>36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Organic</vt:lpstr>
      <vt:lpstr>پروژه‎ی پایانی سیستم‎های کنترل خطی Trajectory tracking of a Segway model</vt:lpstr>
      <vt:lpstr>سرفصل ها</vt:lpstr>
      <vt:lpstr>معرفی سیستم</vt:lpstr>
      <vt:lpstr>Trajectory tracking of a Segway model</vt:lpstr>
      <vt:lpstr>معرفی حرکت segway</vt:lpstr>
      <vt:lpstr>معادلات سیستم</vt:lpstr>
      <vt:lpstr>معادلات دینامیکی سیستم</vt:lpstr>
      <vt:lpstr>PowerPoint Presentation</vt:lpstr>
      <vt:lpstr>PowerPoint Presentation</vt:lpstr>
      <vt:lpstr>PowerPoint Presentation</vt:lpstr>
      <vt:lpstr>طراحی جبران ساز ها</vt:lpstr>
      <vt:lpstr>کنترلر زاویه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پیاده سازی سیمولینک</vt:lpstr>
      <vt:lpstr>PowerPoint Presentation</vt:lpstr>
      <vt:lpstr>PowerPoint Presentation</vt:lpstr>
      <vt:lpstr>بررسی اثر نویز و اغتشاش روی سیگنال</vt:lpstr>
      <vt:lpstr>PowerPoint Presentation</vt:lpstr>
      <vt:lpstr>PowerPoint Presentation</vt:lpstr>
      <vt:lpstr>PowerPoint Presentation</vt:lpstr>
      <vt:lpstr>PowerPoint Presentation</vt:lpstr>
      <vt:lpstr>شبیه ساز گرافیکی</vt:lpstr>
      <vt:lpstr>PowerPoint Presentation</vt:lpstr>
      <vt:lpstr>PowerPoint Presentation</vt:lpstr>
      <vt:lpstr>PowerPoint Presentation</vt:lpstr>
      <vt:lpstr>PowerPoint Presentation</vt:lpstr>
      <vt:lpstr>منابع</vt:lpstr>
      <vt:lpstr>نتیجه گیری</vt:lpstr>
      <vt:lpstr>از توجه شما سپاس گزاریم.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پروژه‎ی پایانی سیستم‎های کنترل خطی Trajectory tracking of a Segway model</dc:title>
  <dc:creator>Mah</dc:creator>
  <cp:lastModifiedBy>Mahshad A</cp:lastModifiedBy>
  <cp:revision>40</cp:revision>
  <dcterms:created xsi:type="dcterms:W3CDTF">2021-02-07T16:13:01Z</dcterms:created>
  <dcterms:modified xsi:type="dcterms:W3CDTF">2021-02-08T09:56:04Z</dcterms:modified>
</cp:coreProperties>
</file>